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11" d="100"/>
          <a:sy n="111" d="100"/>
        </p:scale>
        <p:origin x="4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5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xin?subject=physics#pid=678633f902dd36cfead7b08e#tid=6790bd8458ebf60009e44382#sourcefrom=">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1">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10186416" y="5138928"/>
            <a:ext cx="1746504" cy="768096"/>
          </a:xfrm>
          <a:prstGeom prst="rect">
            <a:avLst/>
          </a:prstGeom>
          <a:noFill/>
          <a:ln/>
        </p:spPr>
        <p:txBody>
          <a:bodyPr wrap="square" lIns="0" tIns="0" rIns="0" bIns="0" rtlCol="0" anchor="ctr"/>
          <a:lstStyle/>
          <a:p>
            <a:pPr algn="ctr">
              <a:lnSpc>
                <a:spcPct val="100000"/>
              </a:lnSpc>
            </a:pPr>
            <a:r>
              <a:rPr lang="en-US" sz="4400" b="1" i="0" dirty="0">
                <a:solidFill>
                  <a:srgbClr val="000000"/>
                </a:solidFill>
                <a:latin typeface="微软雅黑" pitchFamily="34" charset="0"/>
                <a:ea typeface="微软雅黑" pitchFamily="34" charset="-122"/>
                <a:cs typeface="微软雅黑" pitchFamily="34" charset="-120"/>
              </a:rPr>
              <a:t>物理</a:t>
            </a:r>
            <a:endParaRPr lang="en-US" sz="4400" dirty="0"/>
          </a:p>
        </p:txBody>
      </p:sp>
      <p:sp>
        <p:nvSpPr>
          <p:cNvPr id="4" name="MasterShapeName"/>
          <p:cNvSpPr/>
          <p:nvPr/>
        </p:nvSpPr>
        <p:spPr>
          <a:xfrm>
            <a:off x="10479024" y="5897880"/>
            <a:ext cx="1115568" cy="402336"/>
          </a:xfrm>
          <a:prstGeom prst="rect">
            <a:avLst/>
          </a:prstGeom>
          <a:solidFill>
            <a:srgbClr val="FF6600"/>
          </a:solidFill>
          <a:ln/>
        </p:spPr>
        <p:txBody>
          <a:bodyPr/>
          <a:lstStyle/>
          <a:p>
            <a:endParaRPr lang="zh-CN" altLang="en-US"/>
          </a:p>
        </p:txBody>
      </p:sp>
      <p:sp>
        <p:nvSpPr>
          <p:cNvPr id="5" name="MasterShapeName"/>
          <p:cNvSpPr/>
          <p:nvPr/>
        </p:nvSpPr>
        <p:spPr>
          <a:xfrm>
            <a:off x="10479024" y="5907024"/>
            <a:ext cx="1106424" cy="402336"/>
          </a:xfrm>
          <a:prstGeom prst="rect">
            <a:avLst/>
          </a:prstGeom>
          <a:noFill/>
          <a:ln/>
        </p:spPr>
        <p:txBody>
          <a:bodyPr wrap="square" lIns="0" tIns="0" rIns="0" bIns="0" rtlCol="0" anchor="ctr"/>
          <a:lstStyle/>
          <a:p>
            <a:pPr algn="ctr">
              <a:lnSpc>
                <a:spcPct val="100000"/>
              </a:lnSpc>
            </a:pPr>
            <a:r>
              <a:rPr lang="en-US" sz="2000" b="1" i="0" dirty="0">
                <a:solidFill>
                  <a:srgbClr val="FFFFFF"/>
                </a:solidFill>
                <a:latin typeface="微软雅黑" pitchFamily="34" charset="0"/>
                <a:ea typeface="微软雅黑" pitchFamily="34" charset="-122"/>
                <a:cs typeface="微软雅黑" pitchFamily="34" charset="-120"/>
              </a:rPr>
              <a:t>新教材</a:t>
            </a:r>
            <a:endParaRPr lang="en-US" sz="20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标题">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目录">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内容1">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pic>
        <p:nvPicPr>
          <p:cNvPr id="3" name="MasterShapeName?linknodeid=back_to_first_catalog" descr="preencoded.png">
            <a:hlinkClick r:id="rId3" action="ppaction://hlinksldjump"/>
          </p:cNvPr>
          <p:cNvPicPr>
            <a:picLocks noChangeAspect="1"/>
          </p:cNvPicPr>
          <p:nvPr/>
        </p:nvPicPr>
        <p:blipFill>
          <a:blip r:embed="rId4"/>
          <a:stretch>
            <a:fillRect/>
          </a:stretch>
        </p:blipFill>
        <p:spPr>
          <a:xfrm>
            <a:off x="10360152" y="6272784"/>
            <a:ext cx="1508760" cy="42976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61.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64.png"/><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media/image67.png"/><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8.xml"/><Relationship Id="rId5" Type="http://schemas.openxmlformats.org/officeDocument/2006/relationships/image" Target="../media/image71.png"/><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image" Target="../media/image75.png"/><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9.xml"/><Relationship Id="rId1" Type="http://schemas.openxmlformats.org/officeDocument/2006/relationships/slideLayout" Target="../slideLayouts/slideLayout8.xml"/><Relationship Id="rId5" Type="http://schemas.openxmlformats.org/officeDocument/2006/relationships/image" Target="../media/image78.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slide" Target="slide16.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87.png"/></Relationships>
</file>

<file path=ppt/slides/_rels/slide4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name="Slide 1&amp;si=1">
    <p:spTree>
      <p:nvGrpSpPr>
        <p:cNvPr id="1" name=""/>
        <p:cNvGrpSpPr/>
        <p:nvPr/>
      </p:nvGrpSpPr>
      <p:grpSpPr>
        <a:xfrm>
          <a:off x="0" y="0"/>
          <a:ext cx="0" cy="0"/>
          <a:chOff x="0" y="0"/>
          <a:chExt cx="0" cy="0"/>
        </a:xfrm>
      </p:grpSpPr>
    </p:spTree>
  </p:cSld>
  <p:clrMapOvr>
    <a:masterClrMapping/>
  </p:clrMapOvr>
  <p:transition>
    <p:split dir="in"/>
  </p:transition>
</p:sld>
</file>

<file path=ppt/slides/slide10.xml><?xml version="1.0" encoding="utf-8"?>
<p:sld xmlns:a="http://schemas.openxmlformats.org/drawingml/2006/main" xmlns:r="http://schemas.openxmlformats.org/officeDocument/2006/relationships" xmlns:p="http://schemas.openxmlformats.org/presentationml/2006/main">
  <p:cSld name="Slide 10&amp;si=10">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O_5_BD.26_1#e067c4665?pid=451edb483&amp;color=0,0,0&amp;vtp=1&amp;bt=1&amp;bbb=1&amp;hb=1"/>
              <p:cNvSpPr/>
              <p:nvPr/>
            </p:nvSpPr>
            <p:spPr>
              <a:xfrm>
                <a:off x="612648" y="486000"/>
                <a:ext cx="10963656" cy="1659890"/>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教材挖掘</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楷体" pitchFamily="34" charset="-122"/>
                    <a:cs typeface="Times New Roman" pitchFamily="34" charset="-120"/>
                  </a:rPr>
                  <a:t>人教版必修第三册第九章第</a:t>
                </a:r>
                <a:r>
                  <a:rPr lang="en-US" altLang="zh-CN" sz="2400" b="0" i="0" dirty="0">
                    <a:solidFill>
                      <a:srgbClr val="000000"/>
                    </a:solidFill>
                    <a:latin typeface="Times New Roman" pitchFamily="34" charset="0"/>
                    <a:ea typeface="Microsoft Yahei" pitchFamily="34" charset="-122"/>
                    <a:cs typeface="Times New Roman" pitchFamily="34" charset="-120"/>
                  </a:rPr>
                  <a:t>3</a:t>
                </a:r>
                <a:r>
                  <a:rPr lang="en-US" altLang="zh-CN" sz="2400" b="0" i="0" dirty="0">
                    <a:solidFill>
                      <a:srgbClr val="000000"/>
                    </a:solidFill>
                    <a:latin typeface="Times New Roman" pitchFamily="34" charset="0"/>
                    <a:ea typeface="楷体" pitchFamily="34" charset="-122"/>
                    <a:cs typeface="Times New Roman" pitchFamily="34" charset="-120"/>
                  </a:rPr>
                  <a:t>节</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a:p>
                <a:pPr latinLnBrk="1">
                  <a:lnSpc>
                    <a:spcPts val="4900"/>
                  </a:lnSpc>
                </a:pPr>
                <a:r>
                  <a:rPr lang="en-US" altLang="zh-CN" sz="2400" b="0" i="0">
                    <a:solidFill>
                      <a:srgbClr val="000000"/>
                    </a:solidFill>
                    <a:latin typeface="SimSun" panose="02010600030101010101" pitchFamily="2" charset="-122"/>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什么是试探电荷</a:t>
                </a:r>
                <a:r>
                  <a:rPr lang="en-US" altLang="zh-CN" sz="2400" b="0" i="0" dirty="0">
                    <a:solidFill>
                      <a:srgbClr val="000000"/>
                    </a:solidFill>
                    <a:latin typeface="Times New Roman" pitchFamily="34" charset="0"/>
                    <a:ea typeface="Microsoft Yahei" pitchFamily="34" charset="-122"/>
                    <a:cs typeface="Times New Roman" pitchFamily="34" charset="-120"/>
                  </a:rPr>
                  <a:t>？什么是场源电荷？</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𝐸</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𝐹</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𝑞</m:t>
                        </m:r>
                      </m:den>
                    </m:f>
                  </m:oMath>
                </a14:m>
                <a:r>
                  <a:rPr lang="en-US" altLang="zh-CN" sz="2400" b="0" i="0" dirty="0">
                    <a:solidFill>
                      <a:srgbClr val="000000"/>
                    </a:solidFill>
                    <a:latin typeface="Times New Roman" pitchFamily="34" charset="0"/>
                    <a:ea typeface="Microsoft Yahei" pitchFamily="34" charset="-122"/>
                    <a:cs typeface="Times New Roman" pitchFamily="34" charset="-120"/>
                  </a:rPr>
                  <a:t>和</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𝐸</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𝑘𝑄</m:t>
                        </m:r>
                      </m:num>
                      <m:den>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oMath>
                </a14:m>
                <a:r>
                  <a:rPr lang="en-US" altLang="zh-CN" sz="2400" b="0" i="0" dirty="0">
                    <a:solidFill>
                      <a:srgbClr val="000000"/>
                    </a:solidFill>
                    <a:latin typeface="Times New Roman" pitchFamily="34" charset="0"/>
                    <a:ea typeface="Microsoft Yahei" pitchFamily="34" charset="-122"/>
                    <a:cs typeface="Times New Roman" pitchFamily="34" charset="-120"/>
                  </a:rPr>
                  <a:t>中的“</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𝑞</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𝑄</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”，哪个是试探</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电荷</a:t>
                </a:r>
                <a:r>
                  <a:rPr lang="en-US" altLang="zh-CN" sz="2400" b="0" i="0" dirty="0">
                    <a:solidFill>
                      <a:srgbClr val="000000"/>
                    </a:solidFill>
                    <a:latin typeface="Times New Roman" pitchFamily="34" charset="0"/>
                    <a:ea typeface="Microsoft Yahei" pitchFamily="34" charset="-122"/>
                    <a:cs typeface="Times New Roman" pitchFamily="34" charset="-120"/>
                  </a:rPr>
                  <a:t>？哪个是场源电荷？</a:t>
                </a:r>
                <a:endParaRPr lang="en-US" altLang="zh-CN" sz="2400" dirty="0"/>
              </a:p>
            </p:txBody>
          </p:sp>
        </mc:Choice>
        <mc:Fallback xmlns="">
          <p:sp>
            <p:nvSpPr>
              <p:cNvPr id="2" name="QO_5_BD.26_1#e067c4665?pid=451edb483&amp;color=0,0,0&amp;vtp=1&amp;bt=1&amp;bbb=1&amp;hb=1"/>
              <p:cNvSpPr>
                <a:spLocks noRot="1" noChangeAspect="1" noMove="1" noResize="1" noEditPoints="1" noAdjustHandles="1" noChangeArrowheads="1" noChangeShapeType="1" noTextEdit="1"/>
              </p:cNvSpPr>
              <p:nvPr/>
            </p:nvSpPr>
            <p:spPr>
              <a:xfrm>
                <a:off x="612648" y="486000"/>
                <a:ext cx="10963656" cy="1659890"/>
              </a:xfrm>
              <a:prstGeom prst="rect">
                <a:avLst/>
              </a:prstGeom>
              <a:blipFill>
                <a:blip r:embed="rId3"/>
                <a:stretch>
                  <a:fillRect l="-1724" r="-111" b="-10662"/>
                </a:stretch>
              </a:blipFill>
              <a:ln/>
            </p:spPr>
            <p:txBody>
              <a:bodyPr/>
              <a:lstStyle/>
              <a:p>
                <a:r>
                  <a:rPr lang="zh-CN" altLang="en-US">
                    <a:noFill/>
                  </a:rPr>
                  <a:t> </a:t>
                </a:r>
              </a:p>
            </p:txBody>
          </p:sp>
        </mc:Fallback>
      </mc:AlternateContent>
      <p:pic>
        <p:nvPicPr>
          <p:cNvPr id="3" name="QO_5_BD.26_2#e067c4665?pid=451edb483&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4974336" y="2271112"/>
            <a:ext cx="2240280" cy="1728216"/>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4" name="QO_5_AN.27_1#e067c4665?pid=451edb483&amp;color=0,0,0&amp;vtp=1&amp;bbb=1&amp;hb=1"/>
              <p:cNvSpPr/>
              <p:nvPr/>
            </p:nvSpPr>
            <p:spPr>
              <a:xfrm>
                <a:off x="612648" y="4138012"/>
                <a:ext cx="10963656" cy="1659700"/>
              </a:xfrm>
              <a:prstGeom prst="rect">
                <a:avLst/>
              </a:prstGeom>
              <a:noFill/>
              <a:ln/>
            </p:spPr>
            <p:txBody>
              <a:bodyPr wrap="none" lIns="0" tIns="0" rIns="0" bIns="0" rtlCol="0" anchor="t"/>
              <a:lstStyle/>
              <a:p>
                <a:pPr algn="l" latinLnBrk="1">
                  <a:lnSpc>
                    <a:spcPts val="4400"/>
                  </a:lnSpc>
                </a:pPr>
                <a:r>
                  <a:rPr lang="en-US" altLang="zh-CN" sz="2400" b="0" i="0" dirty="0">
                    <a:solidFill>
                      <a:srgbClr val="FF0000"/>
                    </a:solidFill>
                    <a:latin typeface="Times New Roman" pitchFamily="34" charset="0"/>
                    <a:ea typeface="Microsoft Yahei" pitchFamily="34" charset="-122"/>
                    <a:cs typeface="Times New Roman" pitchFamily="34" charset="-120"/>
                  </a:rPr>
                  <a:t>提示：放入电场中研究电场各点的性质</a:t>
                </a:r>
                <a:r>
                  <a:rPr lang="en-US" altLang="zh-CN" sz="2400" b="0" i="0">
                    <a:solidFill>
                      <a:srgbClr val="FF0000"/>
                    </a:solidFill>
                    <a:latin typeface="Times New Roman" pitchFamily="34" charset="0"/>
                    <a:ea typeface="Microsoft Yahei" pitchFamily="34" charset="-122"/>
                    <a:cs typeface="Times New Roman" pitchFamily="34" charset="-120"/>
                  </a:rPr>
                  <a:t>，电荷量和体积都很小的点电荷叫试探电</a:t>
                </a:r>
              </a:p>
              <a:p>
                <a:pPr latinLnBrk="1">
                  <a:lnSpc>
                    <a:spcPts val="4900"/>
                  </a:lnSpc>
                </a:pPr>
                <a:r>
                  <a:rPr lang="en-US" altLang="zh-CN" sz="2400" b="0" i="0">
                    <a:solidFill>
                      <a:srgbClr val="FF0000"/>
                    </a:solidFill>
                    <a:latin typeface="Times New Roman" pitchFamily="34" charset="0"/>
                    <a:ea typeface="Microsoft Yahei" pitchFamily="34" charset="-122"/>
                    <a:cs typeface="Times New Roman" pitchFamily="34" charset="-120"/>
                  </a:rPr>
                  <a:t>荷</a:t>
                </a:r>
                <a:r>
                  <a:rPr lang="en-US" altLang="zh-CN" sz="2400" b="0" i="0" dirty="0">
                    <a:solidFill>
                      <a:srgbClr val="FF0000"/>
                    </a:solidFill>
                    <a:latin typeface="Times New Roman" pitchFamily="34" charset="0"/>
                    <a:ea typeface="Microsoft Yahei" pitchFamily="34" charset="-122"/>
                    <a:cs typeface="Times New Roman" pitchFamily="34" charset="-120"/>
                  </a:rPr>
                  <a:t>；激发电场的带电体所带的电荷叫场源电荷。</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𝐹</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den>
                    </m:f>
                  </m:oMath>
                </a14:m>
                <a:r>
                  <a:rPr lang="en-US" altLang="zh-CN" sz="2400" b="0" i="0" dirty="0">
                    <a:solidFill>
                      <a:srgbClr val="FF0000"/>
                    </a:solidFill>
                    <a:latin typeface="Times New Roman" pitchFamily="34" charset="0"/>
                    <a:ea typeface="Microsoft Yahei" pitchFamily="34" charset="-122"/>
                    <a:cs typeface="Times New Roman" pitchFamily="34" charset="-120"/>
                  </a:rPr>
                  <a:t>中的“</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oMath>
                </a14:m>
                <a:r>
                  <a:rPr lang="en-US" altLang="zh-CN" sz="2400" b="0" i="0" dirty="0">
                    <a:solidFill>
                      <a:srgbClr val="FF0000"/>
                    </a:solidFill>
                    <a:latin typeface="Times New Roman" pitchFamily="34" charset="0"/>
                    <a:ea typeface="Microsoft Yahei" pitchFamily="34" charset="-122"/>
                    <a:cs typeface="Times New Roman" pitchFamily="34" charset="-120"/>
                  </a:rPr>
                  <a:t>”是试探电荷，</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𝑘𝑄</m:t>
                        </m:r>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00" b="0" i="0" kern="0" spc="-99900">
                  <a:solidFill>
                    <a:srgbClr val="FFFFFF"/>
                  </a:solidFill>
                  <a:latin typeface="Times New Roman" pitchFamily="34" charset="0"/>
                  <a:ea typeface="Microsoft Yahei" pitchFamily="34" charset="-122"/>
                  <a:cs typeface="Times New Roman" pitchFamily="34" charset="-120"/>
                </a:endParaRP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中的</a:t>
                </a:r>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𝑄</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”是场源电荷。</a:t>
                </a:r>
                <a:endParaRPr lang="en-US" altLang="zh-CN" sz="2400" dirty="0"/>
              </a:p>
            </p:txBody>
          </p:sp>
        </mc:Choice>
        <mc:Fallback xmlns="">
          <p:sp>
            <p:nvSpPr>
              <p:cNvPr id="4" name="QO_5_AN.27_1#e067c4665?pid=451edb483&amp;color=0,0,0&amp;vtp=1&amp;bbb=1&amp;hb=1"/>
              <p:cNvSpPr>
                <a:spLocks noRot="1" noChangeAspect="1" noMove="1" noResize="1" noEditPoints="1" noAdjustHandles="1" noChangeArrowheads="1" noChangeShapeType="1" noTextEdit="1"/>
              </p:cNvSpPr>
              <p:nvPr/>
            </p:nvSpPr>
            <p:spPr>
              <a:xfrm>
                <a:off x="612648" y="4138012"/>
                <a:ext cx="10963656" cy="1659700"/>
              </a:xfrm>
              <a:prstGeom prst="rect">
                <a:avLst/>
              </a:prstGeom>
              <a:blipFill>
                <a:blip r:embed="rId5"/>
                <a:stretch>
                  <a:fillRect l="-1724" b="-10662"/>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left)">
                                      <p:cBhvr>
                                        <p:cTn id="13" dur="500"/>
                                        <p:tgtEl>
                                          <p:spTgt spid="4">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name="Slide 11&amp;si=11">
    <p:spTree>
      <p:nvGrpSpPr>
        <p:cNvPr id="1" name=""/>
        <p:cNvGrpSpPr/>
        <p:nvPr/>
      </p:nvGrpSpPr>
      <p:grpSpPr>
        <a:xfrm>
          <a:off x="0" y="0"/>
          <a:ext cx="0" cy="0"/>
          <a:chOff x="0" y="0"/>
          <a:chExt cx="0" cy="0"/>
        </a:xfrm>
      </p:grpSpPr>
      <p:sp>
        <p:nvSpPr>
          <p:cNvPr id="2" name="C_4_BD#a13d183b6?pid=4577dd2a8&amp;color=0,0,0&amp;vtp=1&amp;bt=1&amp;bbb=1"/>
          <p:cNvSpPr/>
          <p:nvPr/>
        </p:nvSpPr>
        <p:spPr>
          <a:xfrm>
            <a:off x="612648" y="486000"/>
            <a:ext cx="10963656" cy="995680"/>
          </a:xfrm>
          <a:prstGeom prst="rect">
            <a:avLst/>
          </a:prstGeom>
          <a:noFill/>
          <a:ln/>
        </p:spPr>
        <p:txBody>
          <a:bodyPr wrap="none" lIns="0" tIns="0" rIns="0" bIns="0" rtlCol="0" anchor="t"/>
          <a:lstStyle/>
          <a:p>
            <a:pPr algn="l" latinLnBrk="1">
              <a:lnSpc>
                <a:spcPts val="5000"/>
              </a:lnSpc>
            </a:pPr>
            <a:r>
              <a:rPr lang="en-US" altLang="zh-CN" sz="2800" b="1" i="0" dirty="0">
                <a:solidFill>
                  <a:srgbClr val="000000"/>
                </a:solidFill>
                <a:latin typeface="Times New Roman" pitchFamily="34" charset="0"/>
                <a:ea typeface="Microsoft Yahei" pitchFamily="34" charset="-122"/>
                <a:cs typeface="Times New Roman" pitchFamily="34" charset="-120"/>
              </a:rPr>
              <a:t>四、电场线</a:t>
            </a:r>
            <a:endParaRPr lang="en-US" altLang="zh-CN" sz="2800" dirty="0"/>
          </a:p>
        </p:txBody>
      </p:sp>
      <p:sp>
        <p:nvSpPr>
          <p:cNvPr id="3" name="QB_5_BD.28_1#9840faf3d?pid=a13d183b6&amp;color=0,0,0&amp;vtp=1&amp;bbb=1&amp;hb=1"/>
          <p:cNvSpPr/>
          <p:nvPr/>
        </p:nvSpPr>
        <p:spPr>
          <a:xfrm>
            <a:off x="612648" y="1121661"/>
            <a:ext cx="10963656" cy="1596390"/>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1.</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定义：为了形象地描述电场中各点电场强度的大小及方向</a:t>
            </a:r>
            <a:r>
              <a:rPr lang="en-US" altLang="zh-CN" sz="2400" b="0" i="0">
                <a:solidFill>
                  <a:srgbClr val="000000"/>
                </a:solidFill>
                <a:latin typeface="Times New Roman" pitchFamily="34" charset="0"/>
                <a:ea typeface="Microsoft Yahei" pitchFamily="34" charset="-122"/>
                <a:cs typeface="Times New Roman" pitchFamily="34" charset="-120"/>
              </a:rPr>
              <a:t>，在电场中画出一些</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曲线，曲线上每一点的</a:t>
            </a:r>
            <a:r>
              <a:rPr lang="en-US" altLang="zh-CN" sz="2400" i="0">
                <a:solidFill>
                  <a:srgbClr val="000000"/>
                </a:solidFill>
                <a:latin typeface="SimSun" pitchFamily="34" charset="0"/>
                <a:ea typeface="SimSun" pitchFamily="34" charset="-122"/>
                <a:cs typeface="SimSun" pitchFamily="34" charset="-120"/>
              </a:rPr>
              <a:t>__________</a:t>
            </a:r>
            <a:r>
              <a:rPr lang="en-US" altLang="zh-CN" sz="2400" b="0" i="0">
                <a:solidFill>
                  <a:srgbClr val="000000"/>
                </a:solidFill>
                <a:latin typeface="Times New Roman" pitchFamily="34" charset="0"/>
                <a:ea typeface="Microsoft Yahei" pitchFamily="34" charset="-122"/>
                <a:cs typeface="Times New Roman" pitchFamily="34" charset="-120"/>
              </a:rPr>
              <a:t>都跟该点的电场强度方向一致，曲线的</a:t>
            </a:r>
            <a:r>
              <a:rPr lang="en-US" altLang="zh-CN" sz="2400" i="0">
                <a:solidFill>
                  <a:srgbClr val="000000"/>
                </a:solidFill>
                <a:latin typeface="SimSun" pitchFamily="34" charset="0"/>
                <a:ea typeface="SimSun" pitchFamily="34" charset="-122"/>
                <a:cs typeface="SimSun" pitchFamily="34" charset="-120"/>
              </a:rPr>
              <a:t>______</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表示电场强度的大小</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p:txBody>
      </p:sp>
      <p:sp>
        <p:nvSpPr>
          <p:cNvPr id="4" name="QB_5_AN.29_1#9840faf3d.blank?pid=a13d183b6&amp;color=0,0,0&amp;vpa=15&amp;vtp=1&amp;bbb=1"/>
          <p:cNvSpPr/>
          <p:nvPr/>
        </p:nvSpPr>
        <p:spPr>
          <a:xfrm>
            <a:off x="3677316" y="1652521"/>
            <a:ext cx="1446213"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切线方向</a:t>
            </a:r>
            <a:endParaRPr lang="en-US" altLang="zh-CN" sz="2400" dirty="0"/>
          </a:p>
        </p:txBody>
      </p:sp>
      <p:sp>
        <p:nvSpPr>
          <p:cNvPr id="5" name="QB_5_AN.30_1#9840faf3d.blank?pid=a13d183b6&amp;color=0,0,0&amp;vpa=16&amp;vtp=1&amp;bbb=1"/>
          <p:cNvSpPr/>
          <p:nvPr/>
        </p:nvSpPr>
        <p:spPr>
          <a:xfrm>
            <a:off x="10382917" y="1652521"/>
            <a:ext cx="833438"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疏密</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name="Slide 12&amp;si=12">
    <p:spTree>
      <p:nvGrpSpPr>
        <p:cNvPr id="1" name=""/>
        <p:cNvGrpSpPr/>
        <p:nvPr/>
      </p:nvGrpSpPr>
      <p:grpSpPr>
        <a:xfrm>
          <a:off x="0" y="0"/>
          <a:ext cx="0" cy="0"/>
          <a:chOff x="0" y="0"/>
          <a:chExt cx="0" cy="0"/>
        </a:xfrm>
      </p:grpSpPr>
      <p:sp>
        <p:nvSpPr>
          <p:cNvPr id="2" name="P_5_BD#ca56ba5b8?sp=1&amp;pid=a13d183b6&amp;color=0,0,0&amp;vtp=1&amp;bt=1&amp;bbb=1"/>
          <p:cNvSpPr/>
          <p:nvPr/>
        </p:nvSpPr>
        <p:spPr>
          <a:xfrm>
            <a:off x="612648" y="486000"/>
            <a:ext cx="10963656" cy="469075"/>
          </a:xfrm>
          <a:prstGeom prst="rect">
            <a:avLst/>
          </a:prstGeom>
          <a:noFill/>
          <a:ln/>
        </p:spPr>
        <p:txBody>
          <a:bodyPr wrap="none" lIns="0" tIns="0" rIns="0" bIns="0" rtlCol="0" anchor="t"/>
          <a:lstStyle/>
          <a:p>
            <a:pPr algn="l" latinLnBrk="1">
              <a:lnSpc>
                <a:spcPts val="4100"/>
              </a:lnSpc>
            </a:pPr>
            <a:r>
              <a:rPr lang="en-US" altLang="zh-CN" sz="2400" b="1" i="0" dirty="0">
                <a:solidFill>
                  <a:srgbClr val="000000"/>
                </a:solidFill>
                <a:latin typeface="Times New Roman" pitchFamily="34" charset="0"/>
                <a:ea typeface="Microsoft Yahei" pitchFamily="34" charset="-122"/>
                <a:cs typeface="Times New Roman" pitchFamily="34" charset="-120"/>
              </a:rPr>
              <a:t>2.</a:t>
            </a:r>
            <a:r>
              <a:rPr lang="en-US" altLang="zh-CN" sz="2400" b="0" i="0" dirty="0">
                <a:solidFill>
                  <a:srgbClr val="000000"/>
                </a:solidFill>
                <a:latin typeface="Times New Roman" pitchFamily="34" charset="0"/>
                <a:ea typeface="Microsoft Yahei" pitchFamily="34" charset="-122"/>
                <a:cs typeface="Times New Roman" pitchFamily="34" charset="-120"/>
              </a:rPr>
              <a:t>几种典型电场的电场线</a:t>
            </a:r>
            <a:endParaRPr lang="en-US" altLang="zh-CN" sz="2400" dirty="0"/>
          </a:p>
        </p:txBody>
      </p:sp>
      <p:pic>
        <p:nvPicPr>
          <p:cNvPr id="3" name="P_5_BD#ca56ba5b8?htil=1&amp;pid=a13d183b6&amp;color=0,0,0&amp;tib=255,255,255&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1042416" y="1165069"/>
            <a:ext cx="1874520" cy="1088136"/>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4" name="P_5_BD#ca56ba5b8?htil=1&amp;pid=a13d183b6&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4224528" y="1238221"/>
            <a:ext cx="996696" cy="1014984"/>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5" name="P_5_BD#ca56ba5b8?htil=1&amp;pid=a13d183b6&amp;color=0,0,0&amp;tib=255,255,255&amp;vtp=1" descr="preencoded.png"/>
          <p:cNvPicPr>
            <a:picLocks noChangeAspect="1"/>
          </p:cNvPicPr>
          <p:nvPr/>
        </p:nvPicPr>
        <p:blipFill>
          <a:blip r:embed="rId5">
            <a:clrChange>
              <a:clrFrom>
                <a:srgbClr val="FFFFFF"/>
              </a:clrFrom>
              <a:clrTo>
                <a:srgbClr val="FFFFFF">
                  <a:alpha val="0"/>
                </a:srgbClr>
              </a:clrTo>
            </a:clrChange>
          </a:blip>
          <a:stretch>
            <a:fillRect/>
          </a:stretch>
        </p:blipFill>
        <p:spPr>
          <a:xfrm>
            <a:off x="6848856" y="1082773"/>
            <a:ext cx="1234440" cy="1170432"/>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6" name="P_5_BD#ca56ba5b8?htil=1&amp;pid=a13d183b6&amp;color=0,0,0&amp;tib=255,255,255&amp;vtp=1" descr="preencoded.png"/>
          <p:cNvPicPr>
            <a:picLocks noChangeAspect="1"/>
          </p:cNvPicPr>
          <p:nvPr/>
        </p:nvPicPr>
        <p:blipFill>
          <a:blip r:embed="rId6">
            <a:clrChange>
              <a:clrFrom>
                <a:srgbClr val="FFFFFF"/>
              </a:clrFrom>
              <a:clrTo>
                <a:srgbClr val="FFFFFF">
                  <a:alpha val="0"/>
                </a:srgbClr>
              </a:clrTo>
            </a:clrChange>
          </a:blip>
          <a:stretch>
            <a:fillRect/>
          </a:stretch>
        </p:blipFill>
        <p:spPr>
          <a:xfrm>
            <a:off x="9299448" y="1192501"/>
            <a:ext cx="1828800" cy="106070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7" name="QB_5_BD.31_1#e4a54f66e?sp=1&amp;pid=a13d183b6&amp;color=0,0,0&amp;vtp=1&amp;bbb=1"/>
          <p:cNvSpPr/>
          <p:nvPr/>
        </p:nvSpPr>
        <p:spPr>
          <a:xfrm>
            <a:off x="612648" y="2390873"/>
            <a:ext cx="10963656" cy="4202875"/>
          </a:xfrm>
          <a:prstGeom prst="rect">
            <a:avLst/>
          </a:prstGeom>
          <a:noFill/>
          <a:ln/>
        </p:spPr>
        <p:txBody>
          <a:bodyPr wrap="none" lIns="0" tIns="0" rIns="0" bIns="0" rtlCol="0" anchor="t"/>
          <a:lstStyle/>
          <a:p>
            <a:pPr algn="l" latinLnBrk="1">
              <a:lnSpc>
                <a:spcPts val="4200"/>
              </a:lnSpc>
            </a:pPr>
            <a:r>
              <a:rPr lang="en-US" altLang="zh-CN" sz="2400" b="1" i="0" dirty="0">
                <a:solidFill>
                  <a:srgbClr val="AE8CBB"/>
                </a:solidFill>
                <a:latin typeface="Times New Roman" pitchFamily="34" charset="0"/>
                <a:ea typeface="Microsoft Yahei" pitchFamily="34" charset="-122"/>
                <a:cs typeface="Times New Roman" pitchFamily="34" charset="-120"/>
              </a:rPr>
              <a:t>3</a:t>
            </a:r>
            <a:r>
              <a:rPr lang="en-US" altLang="zh-CN" sz="2400" b="1" i="0">
                <a:solidFill>
                  <a:srgbClr val="AE8CBB"/>
                </a:solidFill>
                <a:latin typeface="Times New Roman" pitchFamily="34" charset="0"/>
                <a:ea typeface="Microsoft Yahei" pitchFamily="34" charset="-122"/>
                <a:cs typeface="Times New Roman" pitchFamily="34" charset="-120"/>
              </a:rPr>
              <a:t>.</a:t>
            </a:r>
            <a:r>
              <a:rPr lang="en-US" altLang="zh-CN" sz="2400" b="1" i="0">
                <a:solidFill>
                  <a:srgbClr val="AE8CBB"/>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电场线的特点</a:t>
            </a:r>
          </a:p>
          <a:p>
            <a:pPr marL="0" marR="0" lvl="0" indent="0" defTabSz="914400" rtl="0" eaLnBrk="1" fontAlgn="auto" latinLnBrk="1" hangingPunct="1">
              <a:lnSpc>
                <a:spcPts val="42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（1）电场线起始于正电荷（或无穷远处），终止于无穷远处（或负电荷），电场</a:t>
            </a:r>
          </a:p>
          <a:p>
            <a:pPr marL="0" marR="0" lvl="0" indent="0" defTabSz="914400" rtl="0" eaLnBrk="1" fontAlgn="auto" latinLnBrk="1" hangingPunct="1">
              <a:lnSpc>
                <a:spcPts val="42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线</a:t>
            </a:r>
            <a:r>
              <a:rPr kumimoji="0" lang="en-US" altLang="zh-CN" sz="2400" b="0" i="0" u="none" strike="noStrike" kern="1200" cap="none" spc="0" normalizeH="0" baseline="0" noProof="0">
                <a:ln>
                  <a:noFill/>
                </a:ln>
                <a:solidFill>
                  <a:srgbClr val="000000"/>
                </a:solidFill>
                <a:effectLst/>
                <a:uLnTx/>
                <a:uFillTx/>
                <a:latin typeface="SimSun" pitchFamily="34" charset="0"/>
                <a:ea typeface="SimSun" pitchFamily="34" charset="-122"/>
                <a:cs typeface="SimSun" pitchFamily="34" charset="-120"/>
              </a:rPr>
              <a:t>________</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2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（2）电场中的电场线不相交。</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2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（3）同一电场中，电场线密的地方电场强度大。</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2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（4）电场线上某点的切线方向表示该点的电场强度方向。</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2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（5）沿电场线方向电势降低。</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1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（6）电场线和等势面在相交处垂直。</a:t>
            </a:r>
            <a:endParaRPr lang="en-US" altLang="zh-CN" sz="2400" dirty="0"/>
          </a:p>
        </p:txBody>
      </p:sp>
      <p:sp>
        <p:nvSpPr>
          <p:cNvPr id="14" name="QB_5_AN.32_1#e4a54f66e.blank?pid=a13d183b6&amp;color=0,0,0&amp;vpa=17&amp;vtp=1&amp;bbb=1"/>
          <p:cNvSpPr/>
          <p:nvPr/>
        </p:nvSpPr>
        <p:spPr>
          <a:xfrm>
            <a:off x="934116" y="3422621"/>
            <a:ext cx="1139825" cy="465074"/>
          </a:xfrm>
          <a:prstGeom prst="rect">
            <a:avLst/>
          </a:prstGeom>
          <a:noFill/>
          <a:ln/>
        </p:spPr>
        <p:txBody>
          <a:bodyPr wrap="none" lIns="0" tIns="0" rIns="0" bIns="0" rtlCol="0" anchor="t"/>
          <a:lstStyle/>
          <a:p>
            <a:pPr algn="ctr" latinLnBrk="1">
              <a:lnSpc>
                <a:spcPts val="4100"/>
              </a:lnSpc>
            </a:pPr>
            <a:r>
              <a:rPr lang="en-US" altLang="zh-CN" sz="2400" b="1" i="0" dirty="0">
                <a:solidFill>
                  <a:srgbClr val="FF0000"/>
                </a:solidFill>
                <a:latin typeface="Times New Roman" pitchFamily="34" charset="0"/>
                <a:ea typeface="KaiTi" pitchFamily="34" charset="-122"/>
                <a:cs typeface="Times New Roman" pitchFamily="34" charset="-120"/>
              </a:rPr>
              <a:t>不闭合</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wipe(left)">
                                      <p:cBhvr>
                                        <p:cTn id="7" dur="500"/>
                                        <p:tgtEl>
                                          <p:spTgt spid="1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wipe(left)">
                                      <p:cBhvr>
                                        <p:cTn id="10"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name="Slide 13&amp;si=13">
    <p:spTree>
      <p:nvGrpSpPr>
        <p:cNvPr id="1" name=""/>
        <p:cNvGrpSpPr/>
        <p:nvPr/>
      </p:nvGrpSpPr>
      <p:grpSpPr>
        <a:xfrm>
          <a:off x="0" y="0"/>
          <a:ext cx="0" cy="0"/>
          <a:chOff x="0" y="0"/>
          <a:chExt cx="0" cy="0"/>
        </a:xfrm>
      </p:grpSpPr>
      <p:sp>
        <p:nvSpPr>
          <p:cNvPr id="2" name="C_5_BD#a1fa65727?pid=a13d183b6&amp;color=0,0,0&amp;vtp=1&amp;bt=1&amp;bbb=1"/>
          <p:cNvSpPr/>
          <p:nvPr/>
        </p:nvSpPr>
        <p:spPr>
          <a:xfrm>
            <a:off x="612648" y="486000"/>
            <a:ext cx="10963656" cy="949960"/>
          </a:xfrm>
          <a:prstGeom prst="rect">
            <a:avLst/>
          </a:prstGeom>
          <a:noFill/>
          <a:ln/>
        </p:spPr>
        <p:txBody>
          <a:bodyPr wrap="none" lIns="0" tIns="0" rIns="0" bIns="0" rtlCol="0" anchor="t"/>
          <a:lstStyle/>
          <a:p>
            <a:pPr algn="l" latinLnBrk="1">
              <a:lnSpc>
                <a:spcPts val="4500"/>
              </a:lnSpc>
            </a:pPr>
            <a:r>
              <a:rPr lang="en-US" altLang="zh-CN" sz="2600" b="1" i="0" dirty="0">
                <a:solidFill>
                  <a:srgbClr val="000000"/>
                </a:solidFill>
                <a:latin typeface="Times New Roman" pitchFamily="34" charset="0"/>
                <a:ea typeface="Microsoft Yahei" pitchFamily="34" charset="-122"/>
                <a:cs typeface="Times New Roman" pitchFamily="34" charset="-120"/>
              </a:rPr>
              <a:t>自主评价</a:t>
            </a:r>
            <a:endParaRPr lang="en-US" altLang="zh-CN" sz="2600" dirty="0"/>
          </a:p>
        </p:txBody>
      </p:sp>
      <mc:AlternateContent xmlns:mc="http://schemas.openxmlformats.org/markup-compatibility/2006" xmlns:a14="http://schemas.microsoft.com/office/drawing/2010/main">
        <mc:Choice Requires="a14">
          <p:sp>
            <p:nvSpPr>
              <p:cNvPr id="3" name="QO_6_BD.33_1#e9d9811d5?sp=1&amp;pid=a1fa65727&amp;color=0,0,0&amp;vtp=1&amp;bbb=1&amp;hb=1"/>
              <p:cNvSpPr/>
              <p:nvPr/>
            </p:nvSpPr>
            <p:spPr>
              <a:xfrm>
                <a:off x="612648" y="1067850"/>
                <a:ext cx="10963656" cy="3831590"/>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1.</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依据下面小情境，判断下列说法对错。</a:t>
                </a:r>
                <a:endParaRPr lang="en-US" altLang="zh-CN" sz="2400" dirty="0"/>
              </a:p>
              <a:p>
                <a:pPr latinLnBrk="1">
                  <a:lnSpc>
                    <a:spcPts val="4400"/>
                  </a:lnSpc>
                </a:pPr>
                <a:r>
                  <a:rPr lang="en-US" altLang="zh-CN" sz="2400" b="0" i="0">
                    <a:solidFill>
                      <a:srgbClr val="000000"/>
                    </a:solidFill>
                    <a:latin typeface="SimSun" panose="02010600030101010101" pitchFamily="2" charset="-122"/>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静电除尘器与其他除尘设备相比</a:t>
                </a:r>
                <a:r>
                  <a:rPr lang="en-US" altLang="zh-CN" sz="2400" b="0" i="0" dirty="0">
                    <a:solidFill>
                      <a:srgbClr val="000000"/>
                    </a:solidFill>
                    <a:latin typeface="Times New Roman" pitchFamily="34" charset="0"/>
                    <a:ea typeface="Microsoft Yahei" pitchFamily="34" charset="-122"/>
                    <a:cs typeface="Times New Roman" pitchFamily="34" charset="-120"/>
                  </a:rPr>
                  <a:t>，耗能少，除尘效率高</a:t>
                </a:r>
                <a:r>
                  <a:rPr lang="en-US" altLang="zh-CN" sz="2400" b="0" i="0">
                    <a:solidFill>
                      <a:srgbClr val="000000"/>
                    </a:solidFill>
                    <a:latin typeface="Times New Roman" pitchFamily="34" charset="0"/>
                    <a:ea typeface="Microsoft Yahei" pitchFamily="34" charset="-122"/>
                    <a:cs typeface="Times New Roman" pitchFamily="34" charset="-120"/>
                  </a:rPr>
                  <a:t>，适用于除去烟气中</a:t>
                </a:r>
              </a:p>
              <a:p>
                <a:pPr latinLnBrk="1">
                  <a:lnSpc>
                    <a:spcPts val="4400"/>
                  </a:lnSpc>
                </a:pP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0.01</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50 </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𝜇</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的烟尘，而且可用于烟气温度高、压力大的场合</a:t>
                </a:r>
                <a:r>
                  <a:rPr lang="en-US" altLang="zh-CN" sz="2400" b="0" i="0">
                    <a:solidFill>
                      <a:srgbClr val="000000"/>
                    </a:solidFill>
                    <a:latin typeface="Times New Roman" pitchFamily="34" charset="0"/>
                    <a:ea typeface="Microsoft Yahei" pitchFamily="34" charset="-122"/>
                    <a:cs typeface="Times New Roman" pitchFamily="34" charset="-120"/>
                  </a:rPr>
                  <a:t>。其工作原理是利用</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高压电场使烟气发生电离</a:t>
                </a:r>
                <a:r>
                  <a:rPr lang="en-US" altLang="zh-CN" sz="2400" b="0" i="0" dirty="0">
                    <a:solidFill>
                      <a:srgbClr val="000000"/>
                    </a:solidFill>
                    <a:latin typeface="Times New Roman" pitchFamily="34" charset="0"/>
                    <a:ea typeface="Microsoft Yahei" pitchFamily="34" charset="-122"/>
                    <a:cs typeface="Times New Roman" pitchFamily="34" charset="-120"/>
                  </a:rPr>
                  <a:t>，气流中的带电烟尘颗粒在电场作用下与气流分离</a:t>
                </a:r>
                <a:r>
                  <a:rPr lang="en-US" altLang="zh-CN" sz="2400" b="0" i="0">
                    <a:solidFill>
                      <a:srgbClr val="000000"/>
                    </a:solidFill>
                    <a:latin typeface="Times New Roman" pitchFamily="34" charset="0"/>
                    <a:ea typeface="Microsoft Yahei" pitchFamily="34" charset="-122"/>
                    <a:cs typeface="Times New Roman" pitchFamily="34" charset="-120"/>
                  </a:rPr>
                  <a:t>。某</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静电除尘设备集尘板的内壁带正电</a:t>
                </a:r>
                <a:r>
                  <a:rPr lang="en-US" altLang="zh-CN" sz="2400" b="0" i="0" dirty="0">
                    <a:solidFill>
                      <a:srgbClr val="000000"/>
                    </a:solidFill>
                    <a:latin typeface="Times New Roman" pitchFamily="34" charset="0"/>
                    <a:ea typeface="Microsoft Yahei" pitchFamily="34" charset="-122"/>
                    <a:cs typeface="Times New Roman" pitchFamily="34" charset="-120"/>
                  </a:rPr>
                  <a:t>，设备中心位置有一个带负电的放电极</a:t>
                </a:r>
                <a:r>
                  <a:rPr lang="en-US" altLang="zh-CN" sz="2400" b="0" i="0">
                    <a:solidFill>
                      <a:srgbClr val="000000"/>
                    </a:solidFill>
                    <a:latin typeface="Times New Roman" pitchFamily="34" charset="0"/>
                    <a:ea typeface="Microsoft Yahei" pitchFamily="34" charset="-122"/>
                    <a:cs typeface="Times New Roman" pitchFamily="34" charset="-120"/>
                  </a:rPr>
                  <a:t>，它们</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之间的电场线分布如图所示</a:t>
                </a:r>
                <a:r>
                  <a:rPr lang="en-US" altLang="zh-CN" sz="2400" b="0" i="0" dirty="0">
                    <a:solidFill>
                      <a:srgbClr val="000000"/>
                    </a:solidFill>
                    <a:latin typeface="Times New Roman" pitchFamily="34" charset="0"/>
                    <a:ea typeface="Microsoft Yahei" pitchFamily="34" charset="-122"/>
                    <a:cs typeface="Times New Roman" pitchFamily="34" charset="-120"/>
                  </a:rPr>
                  <a:t>，虚线为某带电烟尘颗粒（重力不计）</a:t>
                </a:r>
                <a:r>
                  <a:rPr lang="en-US" altLang="zh-CN" sz="2400" b="0" i="0">
                    <a:solidFill>
                      <a:srgbClr val="000000"/>
                    </a:solidFill>
                    <a:latin typeface="Times New Roman" pitchFamily="34" charset="0"/>
                    <a:ea typeface="Microsoft Yahei" pitchFamily="34" charset="-122"/>
                    <a:cs typeface="Times New Roman" pitchFamily="34" charset="-120"/>
                  </a:rPr>
                  <a:t>的运动轨迹，</a:t>
                </a:r>
              </a:p>
              <a:p>
                <a:pPr latinLnBrk="1">
                  <a:lnSpc>
                    <a:spcPts val="4200"/>
                  </a:lnSpc>
                </a:pP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2400" b="0" i="0" dirty="0">
                    <a:solidFill>
                      <a:srgbClr val="000000"/>
                    </a:solidFill>
                    <a:latin typeface="Times New Roman" pitchFamily="34" charset="0"/>
                    <a:ea typeface="Microsoft Yahei" pitchFamily="34" charset="-122"/>
                    <a:cs typeface="Times New Roman" pitchFamily="34" charset="-120"/>
                  </a:rPr>
                  <a:t>是轨迹上的两点（轨迹为从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到</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2400" b="0" i="0" dirty="0">
                    <a:solidFill>
                      <a:srgbClr val="000000"/>
                    </a:solidFill>
                    <a:latin typeface="Times New Roman" pitchFamily="34" charset="0"/>
                    <a:ea typeface="Microsoft Yahei" pitchFamily="34" charset="-122"/>
                    <a:cs typeface="Times New Roman" pitchFamily="34" charset="-120"/>
                  </a:rPr>
                  <a:t>点与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点关于放电极对称。</a:t>
                </a:r>
                <a:endParaRPr lang="en-US" altLang="zh-CN" sz="2400" dirty="0"/>
              </a:p>
            </p:txBody>
          </p:sp>
        </mc:Choice>
        <mc:Fallback xmlns="">
          <p:sp>
            <p:nvSpPr>
              <p:cNvPr id="3" name="QO_6_BD.33_1#e9d9811d5?sp=1&amp;pid=a1fa65727&amp;color=0,0,0&amp;vtp=1&amp;bbb=1&amp;hb=1"/>
              <p:cNvSpPr>
                <a:spLocks noRot="1" noChangeAspect="1" noMove="1" noResize="1" noEditPoints="1" noAdjustHandles="1" noChangeArrowheads="1" noChangeShapeType="1" noTextEdit="1"/>
              </p:cNvSpPr>
              <p:nvPr/>
            </p:nvSpPr>
            <p:spPr>
              <a:xfrm>
                <a:off x="612648" y="1067850"/>
                <a:ext cx="10963656" cy="3831590"/>
              </a:xfrm>
              <a:prstGeom prst="rect">
                <a:avLst/>
              </a:prstGeom>
              <a:blipFill>
                <a:blip r:embed="rId3"/>
                <a:stretch>
                  <a:fillRect l="-1724" r="-556" b="-4769"/>
                </a:stretch>
              </a:blipFill>
              <a:ln/>
            </p:spPr>
            <p:txBody>
              <a:bodyPr/>
              <a:lstStyle/>
              <a:p>
                <a:r>
                  <a:rPr lang="zh-CN" altLang="en-US">
                    <a:noFill/>
                  </a:rPr>
                  <a:t> </a:t>
                </a:r>
              </a:p>
            </p:txBody>
          </p:sp>
        </mc:Fallback>
      </mc:AlternateContent>
      <p:pic>
        <p:nvPicPr>
          <p:cNvPr id="4" name="QO_6_BD.33_2#e9d9811d5?htil=2&amp;pid=a1fa65727&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9029360" y="4987007"/>
            <a:ext cx="1298448" cy="1581912"/>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5" name="QT_7_BD.34_1#54bafd9bd?htil=2&amp;pid=e9d9811d5&amp;color=0,0,0&amp;vtp=1&amp;bbb=1"/>
              <p:cNvSpPr/>
              <p:nvPr/>
            </p:nvSpPr>
            <p:spPr>
              <a:xfrm>
                <a:off x="612648" y="4915950"/>
                <a:ext cx="9582912" cy="474599"/>
              </a:xfrm>
              <a:prstGeom prst="rect">
                <a:avLst/>
              </a:prstGeom>
              <a:noFill/>
              <a:ln/>
            </p:spPr>
            <p:txBody>
              <a:bodyPr wrap="none" lIns="0" tIns="0" rIns="0" bIns="0" rtlCol="0" anchor="t"/>
              <a:lstStyle/>
              <a:p>
                <a:pPr algn="l" latinLnBrk="1">
                  <a:lnSpc>
                    <a:spcPts val="4200"/>
                  </a:lnSpc>
                </a:pPr>
                <a:r>
                  <a:rPr lang="en-US" altLang="zh-CN" sz="2400" b="0" i="0" dirty="0">
                    <a:solidFill>
                      <a:srgbClr val="AE8CBB"/>
                    </a:solidFill>
                    <a:latin typeface="Times New Roman" pitchFamily="34" charset="0"/>
                    <a:ea typeface="Microsoft Yahei" pitchFamily="34" charset="-122"/>
                    <a:cs typeface="Times New Roman" pitchFamily="34" charset="-120"/>
                  </a:rPr>
                  <a:t>（1）</a:t>
                </a:r>
                <a:r>
                  <a:rPr lang="en-US" altLang="zh-CN" sz="2400" b="0" i="0" dirty="0">
                    <a:solidFill>
                      <a:srgbClr val="AE8CBB"/>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点电场强度大于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点电场强度。(</a:t>
                </a:r>
                <a:r>
                  <a:rPr lang="en-US" altLang="zh-CN" sz="2400" b="0" i="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5" name="QT_7_BD.34_1#54bafd9bd?htil=2&amp;pid=e9d9811d5&amp;color=0,0,0&amp;vtp=1&amp;bbb=1"/>
              <p:cNvSpPr>
                <a:spLocks noRot="1" noChangeAspect="1" noMove="1" noResize="1" noEditPoints="1" noAdjustHandles="1" noChangeArrowheads="1" noChangeShapeType="1" noTextEdit="1"/>
              </p:cNvSpPr>
              <p:nvPr/>
            </p:nvSpPr>
            <p:spPr>
              <a:xfrm>
                <a:off x="612648" y="4915950"/>
                <a:ext cx="9582912" cy="474599"/>
              </a:xfrm>
              <a:prstGeom prst="rect">
                <a:avLst/>
              </a:prstGeom>
              <a:blipFill>
                <a:blip r:embed="rId5"/>
                <a:stretch>
                  <a:fillRect l="-1972" b="-39744"/>
                </a:stretch>
              </a:blipFill>
              <a:ln/>
            </p:spPr>
            <p:txBody>
              <a:bodyPr/>
              <a:lstStyle/>
              <a:p>
                <a:r>
                  <a:rPr lang="zh-CN" altLang="en-US">
                    <a:noFill/>
                  </a:rPr>
                  <a:t> </a:t>
                </a:r>
              </a:p>
            </p:txBody>
          </p:sp>
        </mc:Fallback>
      </mc:AlternateContent>
      <p:sp>
        <p:nvSpPr>
          <p:cNvPr id="6" name="QT_7_AN.35_1#54bafd9bd.bracket?pid=e9d9811d5&amp;color=0,0,0&amp;vpa=18&amp;vtp=1"/>
          <p:cNvSpPr/>
          <p:nvPr/>
        </p:nvSpPr>
        <p:spPr>
          <a:xfrm>
            <a:off x="5999892" y="4904520"/>
            <a:ext cx="387350" cy="478600"/>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a:t>
            </a:r>
            <a:endParaRPr lang="en-US" altLang="zh-CN" sz="2400" dirty="0"/>
          </a:p>
        </p:txBody>
      </p:sp>
      <mc:AlternateContent xmlns:mc="http://schemas.openxmlformats.org/markup-compatibility/2006" xmlns:a14="http://schemas.microsoft.com/office/drawing/2010/main">
        <mc:Choice Requires="a14">
          <p:sp>
            <p:nvSpPr>
              <p:cNvPr id="7" name="QT_7_BD.36_1#9be725b2b?htil=2&amp;pid=e9d9811d5&amp;color=0,0,0&amp;vtp=1&amp;bbb=1"/>
              <p:cNvSpPr/>
              <p:nvPr/>
            </p:nvSpPr>
            <p:spPr>
              <a:xfrm>
                <a:off x="612648" y="5450620"/>
                <a:ext cx="9582912" cy="474599"/>
              </a:xfrm>
              <a:prstGeom prst="rect">
                <a:avLst/>
              </a:prstGeom>
              <a:noFill/>
              <a:ln/>
            </p:spPr>
            <p:txBody>
              <a:bodyPr wrap="none" lIns="0" tIns="0" rIns="0" bIns="0" rtlCol="0" anchor="t"/>
              <a:lstStyle/>
              <a:p>
                <a:pPr algn="l" latinLnBrk="1">
                  <a:lnSpc>
                    <a:spcPts val="4200"/>
                  </a:lnSpc>
                </a:pPr>
                <a:r>
                  <a:rPr lang="en-US" altLang="zh-CN" sz="2400" b="0" i="0" dirty="0">
                    <a:solidFill>
                      <a:srgbClr val="AE8CBB"/>
                    </a:solidFill>
                    <a:latin typeface="Times New Roman" pitchFamily="34" charset="0"/>
                    <a:ea typeface="Microsoft Yahei" pitchFamily="34" charset="-122"/>
                    <a:cs typeface="Times New Roman" pitchFamily="34" charset="-120"/>
                  </a:rPr>
                  <a:t>（2）</a:t>
                </a:r>
                <a:r>
                  <a:rPr lang="en-US" altLang="zh-CN" sz="2400" b="0" i="0" dirty="0">
                    <a:solidFill>
                      <a:srgbClr val="AE8CBB"/>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点电场强度小于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点电场强度。(</a:t>
                </a:r>
                <a:r>
                  <a:rPr lang="en-US" altLang="zh-CN" sz="2400" b="0" i="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7" name="QT_7_BD.36_1#9be725b2b?htil=2&amp;pid=e9d9811d5&amp;color=0,0,0&amp;vtp=1&amp;bbb=1"/>
              <p:cNvSpPr>
                <a:spLocks noRot="1" noChangeAspect="1" noMove="1" noResize="1" noEditPoints="1" noAdjustHandles="1" noChangeArrowheads="1" noChangeShapeType="1" noTextEdit="1"/>
              </p:cNvSpPr>
              <p:nvPr/>
            </p:nvSpPr>
            <p:spPr>
              <a:xfrm>
                <a:off x="612648" y="5450620"/>
                <a:ext cx="9582912" cy="474599"/>
              </a:xfrm>
              <a:prstGeom prst="rect">
                <a:avLst/>
              </a:prstGeom>
              <a:blipFill>
                <a:blip r:embed="rId6"/>
                <a:stretch>
                  <a:fillRect l="-1972" b="-39744"/>
                </a:stretch>
              </a:blipFill>
              <a:ln/>
            </p:spPr>
            <p:txBody>
              <a:bodyPr/>
              <a:lstStyle/>
              <a:p>
                <a:r>
                  <a:rPr lang="zh-CN" altLang="en-US">
                    <a:noFill/>
                  </a:rPr>
                  <a:t> </a:t>
                </a:r>
              </a:p>
            </p:txBody>
          </p:sp>
        </mc:Fallback>
      </mc:AlternateContent>
      <p:sp>
        <p:nvSpPr>
          <p:cNvPr id="8" name="QT_7_AN.37_1#9be725b2b.bracket?pid=e9d9811d5&amp;color=0,0,0&amp;vpa=19&amp;vtp=1"/>
          <p:cNvSpPr/>
          <p:nvPr/>
        </p:nvSpPr>
        <p:spPr>
          <a:xfrm>
            <a:off x="5924137" y="5439190"/>
            <a:ext cx="527050"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a:t>
            </a:r>
            <a:endParaRPr lang="en-US" altLang="zh-CN" sz="2400" dirty="0"/>
          </a:p>
        </p:txBody>
      </p:sp>
      <mc:AlternateContent xmlns:mc="http://schemas.openxmlformats.org/markup-compatibility/2006" xmlns:a14="http://schemas.microsoft.com/office/drawing/2010/main">
        <mc:Choice Requires="a14">
          <p:sp>
            <p:nvSpPr>
              <p:cNvPr id="9" name="QT_7_BD.38_1#af043cecc?htil=2&amp;pid=e9d9811d5&amp;color=0,0,0&amp;vtp=1&amp;bbb=1"/>
              <p:cNvSpPr/>
              <p:nvPr/>
            </p:nvSpPr>
            <p:spPr>
              <a:xfrm>
                <a:off x="612648" y="5985290"/>
                <a:ext cx="9582912" cy="474599"/>
              </a:xfrm>
              <a:prstGeom prst="rect">
                <a:avLst/>
              </a:prstGeom>
              <a:noFill/>
              <a:ln/>
            </p:spPr>
            <p:txBody>
              <a:bodyPr wrap="none" lIns="0" tIns="0" rIns="0" bIns="0" rtlCol="0" anchor="t"/>
              <a:lstStyle/>
              <a:p>
                <a:pPr algn="l" latinLnBrk="1">
                  <a:lnSpc>
                    <a:spcPts val="4200"/>
                  </a:lnSpc>
                </a:pPr>
                <a:r>
                  <a:rPr lang="en-US" altLang="zh-CN" sz="2400" b="0" i="0" dirty="0">
                    <a:solidFill>
                      <a:srgbClr val="AE8CBB"/>
                    </a:solidFill>
                    <a:latin typeface="Times New Roman" pitchFamily="34" charset="0"/>
                    <a:ea typeface="Microsoft Yahei" pitchFamily="34" charset="-122"/>
                    <a:cs typeface="Times New Roman" pitchFamily="34" charset="-120"/>
                  </a:rPr>
                  <a:t>（3）</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烟尘颗粒在</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点的动能小于在</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点的动能。(</a:t>
                </a:r>
                <a:r>
                  <a:rPr lang="en-US" altLang="zh-CN" sz="2400" b="0" i="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9" name="QT_7_BD.38_1#af043cecc?htil=2&amp;pid=e9d9811d5&amp;color=0,0,0&amp;vtp=1&amp;bbb=1"/>
              <p:cNvSpPr>
                <a:spLocks noRot="1" noChangeAspect="1" noMove="1" noResize="1" noEditPoints="1" noAdjustHandles="1" noChangeArrowheads="1" noChangeShapeType="1" noTextEdit="1"/>
              </p:cNvSpPr>
              <p:nvPr/>
            </p:nvSpPr>
            <p:spPr>
              <a:xfrm>
                <a:off x="612648" y="5985290"/>
                <a:ext cx="9582912" cy="474599"/>
              </a:xfrm>
              <a:prstGeom prst="rect">
                <a:avLst/>
              </a:prstGeom>
              <a:blipFill>
                <a:blip r:embed="rId7"/>
                <a:stretch>
                  <a:fillRect l="-1972" b="-38462"/>
                </a:stretch>
              </a:blipFill>
              <a:ln/>
            </p:spPr>
            <p:txBody>
              <a:bodyPr/>
              <a:lstStyle/>
              <a:p>
                <a:r>
                  <a:rPr lang="zh-CN" altLang="en-US">
                    <a:noFill/>
                  </a:rPr>
                  <a:t> </a:t>
                </a:r>
              </a:p>
            </p:txBody>
          </p:sp>
        </mc:Fallback>
      </mc:AlternateContent>
      <p:sp>
        <p:nvSpPr>
          <p:cNvPr id="10" name="QT_7_AN.39_1#af043cecc.bracket?pid=e9d9811d5&amp;color=0,0,0&amp;vpa=20&amp;vtp=1"/>
          <p:cNvSpPr/>
          <p:nvPr/>
        </p:nvSpPr>
        <p:spPr>
          <a:xfrm>
            <a:off x="7219093" y="5973860"/>
            <a:ext cx="387350" cy="478600"/>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wipe(left)">
                                      <p:cBhvr>
                                        <p:cTn id="15" dur="500"/>
                                        <p:tgtEl>
                                          <p:spTgt spid="8">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left)">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bg/>
                                          </p:spTgt>
                                        </p:tgtEl>
                                        <p:attrNameLst>
                                          <p:attrName>style.visibility</p:attrName>
                                        </p:attrNameLst>
                                      </p:cBhvr>
                                      <p:to>
                                        <p:strVal val="visible"/>
                                      </p:to>
                                    </p:set>
                                    <p:animEffect transition="in" filter="wipe(left)">
                                      <p:cBhvr>
                                        <p:cTn id="23" dur="500"/>
                                        <p:tgtEl>
                                          <p:spTgt spid="10">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wipe(left)">
                                      <p:cBhvr>
                                        <p:cTn id="2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P spid="10"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name="Slide 14&amp;si=14">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T_7_BD.40_1#e58b50646?pid=e9d9811d5&amp;color=0,0,0&amp;vtp=1&amp;bt=1&amp;bbb=1"/>
              <p:cNvSpPr/>
              <p:nvPr/>
            </p:nvSpPr>
            <p:spPr>
              <a:xfrm>
                <a:off x="612648" y="486000"/>
                <a:ext cx="10963656" cy="474599"/>
              </a:xfrm>
              <a:prstGeom prst="rect">
                <a:avLst/>
              </a:prstGeom>
              <a:noFill/>
              <a:ln/>
            </p:spPr>
            <p:txBody>
              <a:bodyPr wrap="none" lIns="0" tIns="0" rIns="0" bIns="0" rtlCol="0" anchor="t"/>
              <a:lstStyle/>
              <a:p>
                <a:pPr algn="l" latinLnBrk="1">
                  <a:lnSpc>
                    <a:spcPts val="4200"/>
                  </a:lnSpc>
                </a:pPr>
                <a:r>
                  <a:rPr lang="en-US" altLang="zh-CN" sz="2400" b="0" i="0" dirty="0">
                    <a:solidFill>
                      <a:srgbClr val="AE8CBB"/>
                    </a:solidFill>
                    <a:latin typeface="Times New Roman" pitchFamily="34" charset="0"/>
                    <a:ea typeface="Microsoft Yahei" pitchFamily="34" charset="-122"/>
                    <a:cs typeface="Times New Roman" pitchFamily="34" charset="-120"/>
                  </a:rPr>
                  <a:t>（4）</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烟尘颗粒在</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点所受电场力的方向沿电场方向。(</a:t>
                </a:r>
                <a:r>
                  <a:rPr lang="en-US" altLang="zh-CN" sz="2400" b="0" i="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2" name="QT_7_BD.40_1#e58b50646?pid=e9d9811d5&amp;color=0,0,0&amp;vtp=1&amp;bt=1&amp;bbb=1"/>
              <p:cNvSpPr>
                <a:spLocks noRot="1" noChangeAspect="1" noMove="1" noResize="1" noEditPoints="1" noAdjustHandles="1" noChangeArrowheads="1" noChangeShapeType="1" noTextEdit="1"/>
              </p:cNvSpPr>
              <p:nvPr/>
            </p:nvSpPr>
            <p:spPr>
              <a:xfrm>
                <a:off x="612648" y="486000"/>
                <a:ext cx="10963656" cy="474599"/>
              </a:xfrm>
              <a:prstGeom prst="rect">
                <a:avLst/>
              </a:prstGeom>
              <a:blipFill>
                <a:blip r:embed="rId3"/>
                <a:stretch>
                  <a:fillRect l="-1724" b="-38462"/>
                </a:stretch>
              </a:blipFill>
              <a:ln/>
            </p:spPr>
            <p:txBody>
              <a:bodyPr/>
              <a:lstStyle/>
              <a:p>
                <a:r>
                  <a:rPr lang="zh-CN" altLang="en-US">
                    <a:noFill/>
                  </a:rPr>
                  <a:t> </a:t>
                </a:r>
              </a:p>
            </p:txBody>
          </p:sp>
        </mc:Fallback>
      </mc:AlternateContent>
      <p:sp>
        <p:nvSpPr>
          <p:cNvPr id="3" name="QT_7_AN.41_1#e58b50646.bracket?pid=e9d9811d5&amp;color=0,0,0&amp;vpa=21&amp;vtp=1"/>
          <p:cNvSpPr/>
          <p:nvPr/>
        </p:nvSpPr>
        <p:spPr>
          <a:xfrm>
            <a:off x="7861777" y="474570"/>
            <a:ext cx="527050"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a:t>
            </a:r>
            <a:endParaRPr lang="en-US" altLang="zh-CN" sz="2400" dirty="0"/>
          </a:p>
        </p:txBody>
      </p:sp>
      <p:sp>
        <p:nvSpPr>
          <p:cNvPr id="4" name="QT_7_BD.42_1#0131eb062?pid=e9d9811d5&amp;color=0,0,0&amp;vtp=1&amp;bbb=1"/>
          <p:cNvSpPr/>
          <p:nvPr/>
        </p:nvSpPr>
        <p:spPr>
          <a:xfrm>
            <a:off x="612648" y="966821"/>
            <a:ext cx="10963656" cy="474599"/>
          </a:xfrm>
          <a:prstGeom prst="rect">
            <a:avLst/>
          </a:prstGeom>
          <a:noFill/>
          <a:ln/>
        </p:spPr>
        <p:txBody>
          <a:bodyPr wrap="none" lIns="0" tIns="0" rIns="0" bIns="0" rtlCol="0" anchor="t"/>
          <a:lstStyle/>
          <a:p>
            <a:pPr algn="l" latinLnBrk="1">
              <a:lnSpc>
                <a:spcPts val="4200"/>
              </a:lnSpc>
            </a:pPr>
            <a:r>
              <a:rPr lang="en-US" altLang="zh-CN" sz="2400" b="0" i="0" dirty="0">
                <a:solidFill>
                  <a:srgbClr val="AE8CBB"/>
                </a:solidFill>
                <a:latin typeface="Times New Roman" pitchFamily="34" charset="0"/>
                <a:ea typeface="Microsoft Yahei" pitchFamily="34" charset="-122"/>
                <a:cs typeface="Times New Roman" pitchFamily="34" charset="-120"/>
              </a:rPr>
              <a:t>（5）</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烟尘颗粒带负电。(</a:t>
            </a:r>
            <a:r>
              <a:rPr lang="en-US" altLang="zh-CN" sz="2400" b="0" i="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p:sp>
        <p:nvSpPr>
          <p:cNvPr id="5" name="QT_7_AN.43_1#0131eb062.bracket?pid=e9d9811d5&amp;color=0,0,0&amp;vpa=22&amp;vtp=1"/>
          <p:cNvSpPr/>
          <p:nvPr/>
        </p:nvSpPr>
        <p:spPr>
          <a:xfrm>
            <a:off x="4071016" y="955391"/>
            <a:ext cx="387350" cy="478600"/>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name="Slide 15&amp;si=15">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6_BD.44_1#c51c33d18?pid=a1fa65727&amp;color=0,0,0&amp;vtp=1&amp;bt=1&amp;bbb=1&amp;hb=1"/>
              <p:cNvSpPr/>
              <p:nvPr/>
            </p:nvSpPr>
            <p:spPr>
              <a:xfrm>
                <a:off x="612648" y="486000"/>
                <a:ext cx="10963656" cy="2103374"/>
              </a:xfrm>
              <a:prstGeom prst="rect">
                <a:avLst/>
              </a:prstGeom>
              <a:noFill/>
              <a:ln/>
            </p:spPr>
            <p:txBody>
              <a:bodyPr wrap="none" lIns="0" tIns="0" rIns="0" bIns="0" rtlCol="0" anchor="t"/>
              <a:lstStyle/>
              <a:p>
                <a:pPr algn="l" latinLnBrk="1">
                  <a:lnSpc>
                    <a:spcPts val="4300"/>
                  </a:lnSpc>
                </a:pPr>
                <a:r>
                  <a:rPr lang="en-US" altLang="zh-CN" sz="2400" b="1" i="0" dirty="0">
                    <a:solidFill>
                      <a:srgbClr val="AE8CBB"/>
                    </a:solidFill>
                    <a:latin typeface="Times New Roman" pitchFamily="34" charset="0"/>
                    <a:ea typeface="Microsoft Yahei" pitchFamily="34" charset="-122"/>
                    <a:cs typeface="Times New Roman" pitchFamily="34" charset="-120"/>
                  </a:rPr>
                  <a:t>2.</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楷体" pitchFamily="34" charset="-122"/>
                    <a:cs typeface="Times New Roman" pitchFamily="34" charset="-120"/>
                  </a:rPr>
                  <a:t>人教版必修第三册改编</a:t>
                </a:r>
                <a:r>
                  <a:rPr lang="en-US" altLang="zh-CN" sz="2400" b="0" i="0" dirty="0">
                    <a:solidFill>
                      <a:srgbClr val="000000"/>
                    </a:solidFill>
                    <a:latin typeface="Times New Roman" pitchFamily="34" charset="0"/>
                    <a:ea typeface="Microsoft Yahei" pitchFamily="34" charset="-122"/>
                    <a:cs typeface="Times New Roman" pitchFamily="34" charset="-120"/>
                  </a:rPr>
                  <a:t>）真空中两个相同的带等量异种电荷的金属小球</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和</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00" b="0" i="0" kern="0" spc="-99900">
                  <a:solidFill>
                    <a:srgbClr val="FFFFFF"/>
                  </a:solidFill>
                  <a:latin typeface="Times New Roman" pitchFamily="34" charset="0"/>
                  <a:ea typeface="Microsoft Yahei" pitchFamily="34" charset="-122"/>
                  <a:cs typeface="Times New Roman" pitchFamily="34" charset="-120"/>
                </a:endParaRPr>
              </a:p>
              <a:p>
                <a:pPr latinLnBrk="1">
                  <a:lnSpc>
                    <a:spcPts val="4300"/>
                  </a:lnSpc>
                </a:pP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均可看作点电荷），分别固定在两处，两球间静电力大小为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𝐹</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。现用一个不带电</a:t>
                </a:r>
              </a:p>
              <a:p>
                <a:pPr latinLnBrk="1">
                  <a:lnSpc>
                    <a:spcPts val="4300"/>
                  </a:lnSpc>
                </a:pPr>
                <a:r>
                  <a:rPr lang="en-US" altLang="zh-CN" sz="2400" b="0" i="0">
                    <a:solidFill>
                      <a:srgbClr val="000000"/>
                    </a:solidFill>
                    <a:latin typeface="Times New Roman" pitchFamily="34" charset="0"/>
                    <a:ea typeface="Microsoft Yahei" pitchFamily="34" charset="-122"/>
                    <a:cs typeface="Times New Roman" pitchFamily="34" charset="-120"/>
                  </a:rPr>
                  <a:t>的相同的金属小球</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2400" b="0" i="0" dirty="0">
                    <a:solidFill>
                      <a:srgbClr val="000000"/>
                    </a:solidFill>
                    <a:latin typeface="Times New Roman" pitchFamily="34" charset="0"/>
                    <a:ea typeface="Microsoft Yahei" pitchFamily="34" charset="-122"/>
                    <a:cs typeface="Times New Roman" pitchFamily="34" charset="-120"/>
                  </a:rPr>
                  <a:t>先与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接触，再与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2400" b="0" i="0" dirty="0">
                    <a:solidFill>
                      <a:srgbClr val="000000"/>
                    </a:solidFill>
                    <a:latin typeface="Times New Roman" pitchFamily="34" charset="0"/>
                    <a:ea typeface="Microsoft Yahei" pitchFamily="34" charset="-122"/>
                    <a:cs typeface="Times New Roman" pitchFamily="34" charset="-120"/>
                  </a:rPr>
                  <a:t>接触，然后移开</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2400" b="0" i="0" dirty="0">
                    <a:solidFill>
                      <a:srgbClr val="000000"/>
                    </a:solidFill>
                    <a:latin typeface="Times New Roman" pitchFamily="34" charset="0"/>
                    <a:ea typeface="Microsoft Yahei" pitchFamily="34" charset="-122"/>
                    <a:cs typeface="Times New Roman" pitchFamily="34" charset="-120"/>
                  </a:rPr>
                  <a:t>，再将</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间距离增大为</a:t>
                </a:r>
              </a:p>
              <a:p>
                <a:pPr latinLnBrk="1">
                  <a:lnSpc>
                    <a:spcPts val="4100"/>
                  </a:lnSpc>
                </a:pPr>
                <a:r>
                  <a:rPr lang="en-US" altLang="zh-CN" sz="2400" b="0" i="0">
                    <a:solidFill>
                      <a:srgbClr val="000000"/>
                    </a:solidFill>
                    <a:latin typeface="Times New Roman" pitchFamily="34" charset="0"/>
                    <a:ea typeface="Microsoft Yahei" pitchFamily="34" charset="-122"/>
                    <a:cs typeface="Times New Roman" pitchFamily="34" charset="-120"/>
                  </a:rPr>
                  <a:t>原来的</a:t>
                </a:r>
                <a:r>
                  <a:rPr lang="en-US" altLang="zh-CN" sz="2400" b="0" i="0" dirty="0">
                    <a:solidFill>
                      <a:srgbClr val="000000"/>
                    </a:solidFill>
                    <a:latin typeface="Times New Roman" pitchFamily="34" charset="0"/>
                    <a:ea typeface="Microsoft Yahei" pitchFamily="34" charset="-122"/>
                    <a:cs typeface="Times New Roman" pitchFamily="34" charset="-120"/>
                  </a:rPr>
                  <a:t>2倍，则</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间的静电力大小为(</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2" name="QC_6_BD.44_1#c51c33d18?pid=a1fa65727&amp;color=0,0,0&amp;vtp=1&amp;bt=1&amp;bbb=1&amp;hb=1"/>
              <p:cNvSpPr>
                <a:spLocks noRot="1" noChangeAspect="1" noMove="1" noResize="1" noEditPoints="1" noAdjustHandles="1" noChangeArrowheads="1" noChangeShapeType="1" noTextEdit="1"/>
              </p:cNvSpPr>
              <p:nvPr/>
            </p:nvSpPr>
            <p:spPr>
              <a:xfrm>
                <a:off x="612648" y="486000"/>
                <a:ext cx="10963656" cy="2103374"/>
              </a:xfrm>
              <a:prstGeom prst="rect">
                <a:avLst/>
              </a:prstGeom>
              <a:blipFill>
                <a:blip r:embed="rId3"/>
                <a:stretch>
                  <a:fillRect l="-1724" t="-290" r="-1557" b="-8696"/>
                </a:stretch>
              </a:blipFill>
              <a:ln/>
            </p:spPr>
            <p:txBody>
              <a:bodyPr/>
              <a:lstStyle/>
              <a:p>
                <a:r>
                  <a:rPr lang="zh-CN" altLang="en-US">
                    <a:noFill/>
                  </a:rPr>
                  <a:t> </a:t>
                </a:r>
              </a:p>
            </p:txBody>
          </p:sp>
        </mc:Fallback>
      </mc:AlternateContent>
      <p:sp>
        <p:nvSpPr>
          <p:cNvPr id="3" name="QC_6_AN.45_1#c51c33d18.bracket?pid=a1fa65727&amp;color=0,0,0&amp;vpa=23&amp;vtp=1"/>
          <p:cNvSpPr/>
          <p:nvPr/>
        </p:nvSpPr>
        <p:spPr>
          <a:xfrm>
            <a:off x="5987192" y="2108806"/>
            <a:ext cx="423863"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B</a:t>
            </a:r>
            <a:endParaRPr lang="en-US" altLang="zh-CN" sz="2400" dirty="0"/>
          </a:p>
        </p:txBody>
      </p:sp>
      <mc:AlternateContent xmlns:mc="http://schemas.openxmlformats.org/markup-compatibility/2006" xmlns:a14="http://schemas.microsoft.com/office/drawing/2010/main">
        <mc:Choice Requires="a14">
          <p:sp>
            <p:nvSpPr>
              <p:cNvPr id="4" name="QC_6_BD.44_2#c51c33d18.choices?pid=a1fa65727&amp;color=0,0,0&amp;vtp=1&amp;bbb=1"/>
              <p:cNvSpPr/>
              <p:nvPr/>
            </p:nvSpPr>
            <p:spPr>
              <a:xfrm>
                <a:off x="612648" y="2600104"/>
                <a:ext cx="10963656" cy="691960"/>
              </a:xfrm>
              <a:prstGeom prst="rect">
                <a:avLst/>
              </a:prstGeom>
              <a:noFill/>
              <a:ln/>
            </p:spPr>
            <p:txBody>
              <a:bodyPr wrap="none" lIns="0" tIns="0" rIns="0" bIns="0" rtlCol="0" anchor="t"/>
              <a:lstStyle/>
              <a:p>
                <a:pPr latinLnBrk="1">
                  <a:lnSpc>
                    <a:spcPts val="5900"/>
                  </a:lnSpc>
                  <a:tabLst>
                    <a:tab pos="2753614" algn="l"/>
                    <a:tab pos="5583428" algn="l"/>
                    <a:tab pos="8425942" algn="l"/>
                  </a:tabLst>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𝐹</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8</m:t>
                        </m:r>
                      </m:den>
                    </m:f>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𝐹</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32</m:t>
                        </m:r>
                      </m:den>
                    </m:f>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𝐹</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16</m:t>
                        </m:r>
                      </m:den>
                    </m:f>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𝐹</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4" name="QC_6_BD.44_2#c51c33d18.choices?pid=a1fa65727&amp;color=0,0,0&amp;vtp=1&amp;bbb=1"/>
              <p:cNvSpPr>
                <a:spLocks noRot="1" noChangeAspect="1" noMove="1" noResize="1" noEditPoints="1" noAdjustHandles="1" noChangeArrowheads="1" noChangeShapeType="1" noTextEdit="1"/>
              </p:cNvSpPr>
              <p:nvPr/>
            </p:nvSpPr>
            <p:spPr>
              <a:xfrm>
                <a:off x="612648" y="2600104"/>
                <a:ext cx="10963656" cy="691960"/>
              </a:xfrm>
              <a:prstGeom prst="rect">
                <a:avLst/>
              </a:prstGeom>
              <a:blipFill>
                <a:blip r:embed="rId4"/>
                <a:stretch>
                  <a:fillRect l="-1724" b="-15044"/>
                </a:stretch>
              </a:blipFill>
              <a:ln/>
            </p:spPr>
            <p:txBody>
              <a:bodyPr/>
              <a:lstStyle/>
              <a:p>
                <a:r>
                  <a:rPr lang="zh-CN" altLang="en-US">
                    <a:noFill/>
                  </a:rPr>
                  <a:t> </a:t>
                </a:r>
              </a:p>
            </p:txBody>
          </p:sp>
        </mc:Fallback>
      </mc:AlternateContent>
      <p:sp>
        <p:nvSpPr>
          <p:cNvPr id="5" name="QC_6_BD.46_1#a52486296?sp=1&amp;pid=a1fa65727&amp;color=0,0,0&amp;vtp=1&amp;bbb=1&amp;hb=1"/>
          <p:cNvSpPr/>
          <p:nvPr/>
        </p:nvSpPr>
        <p:spPr>
          <a:xfrm>
            <a:off x="612648" y="3296128"/>
            <a:ext cx="10963656" cy="1011174"/>
          </a:xfrm>
          <a:prstGeom prst="rect">
            <a:avLst/>
          </a:prstGeom>
          <a:noFill/>
          <a:ln/>
        </p:spPr>
        <p:txBody>
          <a:bodyPr wrap="none" lIns="0" tIns="0" rIns="0" bIns="0" rtlCol="0" anchor="t"/>
          <a:lstStyle/>
          <a:p>
            <a:pPr algn="l" latinLnBrk="1">
              <a:lnSpc>
                <a:spcPts val="4300"/>
              </a:lnSpc>
            </a:pPr>
            <a:r>
              <a:rPr lang="en-US" altLang="zh-CN" sz="2400" b="1" i="0" dirty="0">
                <a:solidFill>
                  <a:srgbClr val="AE8CBB"/>
                </a:solidFill>
                <a:latin typeface="Times New Roman" pitchFamily="34" charset="0"/>
                <a:ea typeface="Microsoft Yahei" pitchFamily="34" charset="-122"/>
                <a:cs typeface="Times New Roman" pitchFamily="34" charset="-120"/>
              </a:rPr>
              <a:t>3.</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楷体" pitchFamily="34" charset="-122"/>
                <a:cs typeface="Times New Roman" pitchFamily="34" charset="-120"/>
              </a:rPr>
              <a:t>人教版必修第三册改编</a:t>
            </a:r>
            <a:r>
              <a:rPr lang="en-US" altLang="zh-CN" sz="2400" b="0" i="0" dirty="0">
                <a:solidFill>
                  <a:srgbClr val="000000"/>
                </a:solidFill>
                <a:latin typeface="Times New Roman" pitchFamily="34" charset="0"/>
                <a:ea typeface="Microsoft Yahei" pitchFamily="34" charset="-122"/>
                <a:cs typeface="Times New Roman" pitchFamily="34" charset="-120"/>
              </a:rPr>
              <a:t>）如图所示为某区域的电场线分布</a:t>
            </a:r>
            <a:r>
              <a:rPr lang="en-US" altLang="zh-CN" sz="2400" b="0" i="0">
                <a:solidFill>
                  <a:srgbClr val="000000"/>
                </a:solidFill>
                <a:latin typeface="Times New Roman" pitchFamily="34" charset="0"/>
                <a:ea typeface="Microsoft Yahei" pitchFamily="34" charset="-122"/>
                <a:cs typeface="Times New Roman" pitchFamily="34" charset="-120"/>
              </a:rPr>
              <a:t>，下列说法正确的</a:t>
            </a:r>
          </a:p>
          <a:p>
            <a:pPr latinLnBrk="1">
              <a:lnSpc>
                <a:spcPts val="4100"/>
              </a:lnSpc>
            </a:pPr>
            <a:r>
              <a:rPr lang="en-US" altLang="zh-CN" sz="2400" b="0" i="0">
                <a:solidFill>
                  <a:srgbClr val="000000"/>
                </a:solidFill>
                <a:latin typeface="Times New Roman" pitchFamily="34" charset="0"/>
                <a:ea typeface="Microsoft Yahei" pitchFamily="34" charset="-122"/>
                <a:cs typeface="Times New Roman" pitchFamily="34" charset="-120"/>
              </a:rPr>
              <a:t>是(</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p:sp>
        <p:nvSpPr>
          <p:cNvPr id="6" name="QC_6_AN.47_1#a52486296.bracket?pid=a1fa65727&amp;color=0,0,0&amp;vpa=24&amp;vtp=1"/>
          <p:cNvSpPr/>
          <p:nvPr/>
        </p:nvSpPr>
        <p:spPr>
          <a:xfrm>
            <a:off x="1162716" y="3826734"/>
            <a:ext cx="423863"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C</a:t>
            </a:r>
            <a:endParaRPr lang="en-US" altLang="zh-CN" sz="2400" dirty="0"/>
          </a:p>
        </p:txBody>
      </p:sp>
      <p:pic>
        <p:nvPicPr>
          <p:cNvPr id="7" name="QC_6_BD.46_2#a52486296?htil=3&amp;pid=a1fa65727&amp;color=0,0,0&amp;tib=255,255,255&amp;vtp=1" descr="preencoded.png"/>
          <p:cNvPicPr>
            <a:picLocks noChangeAspect="1"/>
          </p:cNvPicPr>
          <p:nvPr/>
        </p:nvPicPr>
        <p:blipFill>
          <a:blip r:embed="rId5">
            <a:clrChange>
              <a:clrFrom>
                <a:srgbClr val="FFFFFF"/>
              </a:clrFrom>
              <a:clrTo>
                <a:srgbClr val="FFFFFF">
                  <a:alpha val="0"/>
                </a:srgbClr>
              </a:clrTo>
            </a:clrChange>
          </a:blip>
          <a:stretch>
            <a:fillRect/>
          </a:stretch>
        </p:blipFill>
        <p:spPr>
          <a:xfrm>
            <a:off x="9095274" y="4441096"/>
            <a:ext cx="1499616" cy="1261872"/>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8" name="QC_6_BD.46_3#a52486296.choices?htil=3&amp;pid=a1fa65727&amp;color=0,0,0&amp;vtp=1&amp;bbb=1"/>
              <p:cNvSpPr/>
              <p:nvPr/>
            </p:nvSpPr>
            <p:spPr>
              <a:xfrm>
                <a:off x="612648" y="4374866"/>
                <a:ext cx="9372600" cy="2103374"/>
              </a:xfrm>
              <a:prstGeom prst="rect">
                <a:avLst/>
              </a:prstGeom>
              <a:noFill/>
              <a:ln/>
            </p:spPr>
            <p:txBody>
              <a:bodyPr wrap="none" lIns="0" tIns="0" rIns="0" bIns="0" rtlCol="0" anchor="t"/>
              <a:lstStyle/>
              <a:p>
                <a:pPr algn="l" latinLnBrk="1">
                  <a:lnSpc>
                    <a:spcPts val="4300"/>
                  </a:lnSpc>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这个电场可能是正点电荷形成的</a:t>
                </a:r>
                <a:endParaRPr lang="en-US" altLang="zh-CN" sz="2400" dirty="0"/>
              </a:p>
              <a:p>
                <a:pPr latinLnBrk="1">
                  <a:lnSpc>
                    <a:spcPts val="4300"/>
                  </a:lnSpc>
                </a:pP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𝐷</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处的电场强度为零，因为那里没有电场线</a:t>
                </a:r>
                <a:endParaRPr lang="en-US" altLang="zh-CN" sz="2400" dirty="0"/>
              </a:p>
              <a:p>
                <a:pPr latinLnBrk="1">
                  <a:lnSpc>
                    <a:spcPts val="4300"/>
                  </a:lnSpc>
                </a:pP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点电荷</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𝑞</m:t>
                    </m:r>
                  </m:oMath>
                </a14:m>
                <a:r>
                  <a:rPr lang="en-US" altLang="zh-CN" sz="2400" b="0" i="0" dirty="0">
                    <a:solidFill>
                      <a:srgbClr val="000000"/>
                    </a:solidFill>
                    <a:latin typeface="Times New Roman" pitchFamily="34" charset="0"/>
                    <a:ea typeface="Microsoft Yahei" pitchFamily="34" charset="-122"/>
                    <a:cs typeface="Times New Roman" pitchFamily="34" charset="-120"/>
                  </a:rPr>
                  <a:t>在</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点所受的静电力比在</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点所受的静电力小</a:t>
                </a:r>
                <a:endParaRPr lang="en-US" altLang="zh-CN" sz="2400" dirty="0"/>
              </a:p>
              <a:p>
                <a:pPr latinLnBrk="1">
                  <a:lnSpc>
                    <a:spcPts val="4100"/>
                  </a:lnSpc>
                </a:pP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负电荷在</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2400" b="0" i="0" dirty="0">
                    <a:solidFill>
                      <a:srgbClr val="000000"/>
                    </a:solidFill>
                    <a:latin typeface="Times New Roman" pitchFamily="34" charset="0"/>
                    <a:ea typeface="Microsoft Yahei" pitchFamily="34" charset="-122"/>
                    <a:cs typeface="Times New Roman" pitchFamily="34" charset="-120"/>
                  </a:rPr>
                  <a:t>点受到的静电力方向沿</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点切线方向</a:t>
                </a:r>
                <a:endParaRPr lang="en-US" altLang="zh-CN" sz="2400" dirty="0"/>
              </a:p>
            </p:txBody>
          </p:sp>
        </mc:Choice>
        <mc:Fallback xmlns="">
          <p:sp>
            <p:nvSpPr>
              <p:cNvPr id="8" name="QC_6_BD.46_3#a52486296.choices?htil=3&amp;pid=a1fa65727&amp;color=0,0,0&amp;vtp=1&amp;bbb=1"/>
              <p:cNvSpPr>
                <a:spLocks noRot="1" noChangeAspect="1" noMove="1" noResize="1" noEditPoints="1" noAdjustHandles="1" noChangeArrowheads="1" noChangeShapeType="1" noTextEdit="1"/>
              </p:cNvSpPr>
              <p:nvPr/>
            </p:nvSpPr>
            <p:spPr>
              <a:xfrm>
                <a:off x="612648" y="4374866"/>
                <a:ext cx="9372600" cy="2103374"/>
              </a:xfrm>
              <a:prstGeom prst="rect">
                <a:avLst/>
              </a:prstGeom>
              <a:blipFill>
                <a:blip r:embed="rId6"/>
                <a:stretch>
                  <a:fillRect l="-2017" b="-8696"/>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name="Slide 16&amp;si=16">
    <p:spTree>
      <p:nvGrpSpPr>
        <p:cNvPr id="1" name=""/>
        <p:cNvGrpSpPr/>
        <p:nvPr/>
      </p:nvGrpSpPr>
      <p:grpSpPr>
        <a:xfrm>
          <a:off x="0" y="0"/>
          <a:ext cx="0" cy="0"/>
          <a:chOff x="0" y="0"/>
          <a:chExt cx="0" cy="0"/>
        </a:xfrm>
      </p:grpSpPr>
      <p:sp>
        <p:nvSpPr>
          <p:cNvPr id="2" name="C_3_BD#e416428e1.fixed?pid=0c26920bc&amp;color=0,0,0&amp;vtp=1&amp;bbb=1"/>
          <p:cNvSpPr/>
          <p:nvPr/>
        </p:nvSpPr>
        <p:spPr>
          <a:xfrm>
            <a:off x="0" y="2157984"/>
            <a:ext cx="12188952" cy="1435608"/>
          </a:xfrm>
          <a:prstGeom prst="rect">
            <a:avLst/>
          </a:prstGeom>
          <a:noFill/>
          <a:ln/>
        </p:spPr>
        <p:txBody>
          <a:bodyPr wrap="none" lIns="0" tIns="0" rIns="0" bIns="0" rtlCol="0" anchor="ctr"/>
          <a:lstStyle/>
          <a:p>
            <a:pPr algn="ctr" latinLnBrk="1">
              <a:lnSpc>
                <a:spcPts val="5900"/>
              </a:lnSpc>
            </a:pPr>
            <a:r>
              <a:rPr lang="en-US" altLang="zh-CN" sz="4800" b="1" i="0" dirty="0">
                <a:solidFill>
                  <a:srgbClr val="000000"/>
                </a:solidFill>
                <a:latin typeface="微软雅黑" pitchFamily="34" charset="0"/>
                <a:ea typeface="微软雅黑" pitchFamily="34" charset="-122"/>
                <a:cs typeface="微软雅黑" pitchFamily="34" charset="-120"/>
              </a:rPr>
              <a:t>关键能力·核心突破</a:t>
            </a:r>
            <a:endParaRPr lang="en-US" altLang="zh-CN" sz="4800" dirty="0"/>
          </a:p>
        </p:txBody>
      </p:sp>
    </p:spTree>
  </p:cSld>
  <p:clrMapOvr>
    <a:masterClrMapping/>
  </p:clrMapOvr>
  <p:transition>
    <p:split dir="in"/>
  </p:transition>
</p:sld>
</file>

<file path=ppt/slides/slide17.xml><?xml version="1.0" encoding="utf-8"?>
<p:sld xmlns:a="http://schemas.openxmlformats.org/drawingml/2006/main" xmlns:r="http://schemas.openxmlformats.org/officeDocument/2006/relationships" xmlns:p="http://schemas.openxmlformats.org/presentationml/2006/main">
  <p:cSld name="Slide 17&amp;si=17">
    <p:spTree>
      <p:nvGrpSpPr>
        <p:cNvPr id="1" name=""/>
        <p:cNvGrpSpPr/>
        <p:nvPr/>
      </p:nvGrpSpPr>
      <p:grpSpPr>
        <a:xfrm>
          <a:off x="0" y="0"/>
          <a:ext cx="0" cy="0"/>
          <a:chOff x="0" y="0"/>
          <a:chExt cx="0" cy="0"/>
        </a:xfrm>
      </p:grpSpPr>
      <p:sp>
        <p:nvSpPr>
          <p:cNvPr id="2" name="C_4_BD#e6b875f97?pid=e416428e1&amp;color=0,0,0&amp;vtp=1&amp;bt=1&amp;bbb=1"/>
          <p:cNvSpPr/>
          <p:nvPr/>
        </p:nvSpPr>
        <p:spPr>
          <a:xfrm>
            <a:off x="612648" y="486000"/>
            <a:ext cx="10963656" cy="1041400"/>
          </a:xfrm>
          <a:prstGeom prst="rect">
            <a:avLst/>
          </a:prstGeom>
          <a:noFill/>
          <a:ln/>
        </p:spPr>
        <p:txBody>
          <a:bodyPr wrap="none" lIns="0" tIns="0" rIns="0" bIns="0" rtlCol="0" anchor="t"/>
          <a:lstStyle/>
          <a:p>
            <a:pPr algn="ctr" latinLnBrk="1">
              <a:lnSpc>
                <a:spcPts val="5200"/>
              </a:lnSpc>
            </a:pPr>
            <a:r>
              <a:rPr lang="en-US" altLang="zh-CN" sz="3000" b="1" i="0" dirty="0">
                <a:solidFill>
                  <a:srgbClr val="000000"/>
                </a:solidFill>
                <a:latin typeface="Times New Roman" pitchFamily="34" charset="0"/>
                <a:ea typeface="Microsoft Yahei" pitchFamily="34" charset="-122"/>
                <a:cs typeface="Times New Roman" pitchFamily="34" charset="-120"/>
              </a:rPr>
              <a:t>考点一</a:t>
            </a:r>
            <a:r>
              <a:rPr lang="en-US" altLang="zh-CN" sz="3000" b="1" i="0" dirty="0">
                <a:solidFill>
                  <a:srgbClr val="000000"/>
                </a:solidFill>
                <a:latin typeface="SimSun" pitchFamily="34" charset="0"/>
                <a:ea typeface="SimSun" pitchFamily="34" charset="-122"/>
                <a:cs typeface="SimSun" pitchFamily="34" charset="-120"/>
              </a:rPr>
              <a:t> </a:t>
            </a:r>
            <a:r>
              <a:rPr lang="en-US" altLang="zh-CN" sz="3000" b="1" i="0" dirty="0">
                <a:solidFill>
                  <a:srgbClr val="000000"/>
                </a:solidFill>
                <a:latin typeface="Times New Roman" pitchFamily="34" charset="0"/>
                <a:ea typeface="Microsoft Yahei" pitchFamily="34" charset="-122"/>
                <a:cs typeface="Times New Roman" pitchFamily="34" charset="-120"/>
              </a:rPr>
              <a:t>库仑定律的理解及应用</a:t>
            </a:r>
            <a:endParaRPr lang="en-US" altLang="zh-CN" sz="3000" dirty="0"/>
          </a:p>
        </p:txBody>
      </p:sp>
      <mc:AlternateContent xmlns:mc="http://schemas.openxmlformats.org/markup-compatibility/2006" xmlns:a14="http://schemas.microsoft.com/office/drawing/2010/main">
        <mc:Choice Requires="a14">
          <p:sp>
            <p:nvSpPr>
              <p:cNvPr id="3" name="QC_5_BD.48_1#0fb962dad?sp=1&amp;pid=e6b875f97&amp;color=0,0,0&amp;vtp=1&amp;bbb=1&amp;hb=1"/>
              <p:cNvSpPr/>
              <p:nvPr/>
            </p:nvSpPr>
            <p:spPr>
              <a:xfrm>
                <a:off x="612648" y="1148154"/>
                <a:ext cx="10963656" cy="21509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1.</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1" i="0" dirty="0">
                    <a:solidFill>
                      <a:srgbClr val="000000"/>
                    </a:solidFill>
                    <a:latin typeface="Times New Roman" pitchFamily="34" charset="0"/>
                    <a:ea typeface="Microsoft Yahei" pitchFamily="34" charset="-122"/>
                    <a:cs typeface="Times New Roman" pitchFamily="34" charset="-120"/>
                  </a:rPr>
                  <a:t>库仑定律的应用</a:t>
                </a:r>
                <a:r>
                  <a:rPr lang="en-US" altLang="zh-CN" sz="2400" b="0" i="0" dirty="0">
                    <a:solidFill>
                      <a:srgbClr val="AE8CBB"/>
                    </a:solidFill>
                    <a:latin typeface="Times New Roman" pitchFamily="34" charset="0"/>
                    <a:ea typeface="Microsoft Yahei" pitchFamily="34" charset="-122"/>
                    <a:cs typeface="Times New Roman" pitchFamily="34" charset="-120"/>
                  </a:rPr>
                  <a:t>（2024·江苏镇江模拟）</a:t>
                </a:r>
                <a:r>
                  <a:rPr lang="en-US" altLang="zh-CN" sz="2400" b="0" i="0" dirty="0">
                    <a:solidFill>
                      <a:srgbClr val="000000"/>
                    </a:solidFill>
                    <a:latin typeface="Times New Roman" pitchFamily="34" charset="0"/>
                    <a:ea typeface="Microsoft Yahei" pitchFamily="34" charset="-122"/>
                    <a:cs typeface="Times New Roman" pitchFamily="34" charset="-120"/>
                  </a:rPr>
                  <a:t>如图所示，在一个点电荷</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𝑄</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的电场中</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𝑄</m:t>
                    </m:r>
                  </m:oMath>
                </a14:m>
                <a:r>
                  <a:rPr lang="en-US" altLang="zh-CN" sz="2400" b="0" i="0" dirty="0">
                    <a:solidFill>
                      <a:srgbClr val="000000"/>
                    </a:solidFill>
                    <a:latin typeface="Times New Roman" pitchFamily="34" charset="0"/>
                    <a:ea typeface="Microsoft Yahei" pitchFamily="34" charset="-122"/>
                    <a:cs typeface="Times New Roman" pitchFamily="34" charset="-120"/>
                  </a:rPr>
                  <a:t>在坐标原点处），</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𝑂𝑥</m:t>
                    </m:r>
                  </m:oMath>
                </a14:m>
                <a:r>
                  <a:rPr lang="en-US" altLang="zh-CN" sz="2400" b="0" i="0" dirty="0">
                    <a:solidFill>
                      <a:srgbClr val="000000"/>
                    </a:solidFill>
                    <a:latin typeface="Times New Roman" pitchFamily="34" charset="0"/>
                    <a:ea typeface="Microsoft Yahei" pitchFamily="34" charset="-122"/>
                    <a:cs typeface="Times New Roman" pitchFamily="34" charset="-120"/>
                  </a:rPr>
                  <a:t>坐标轴与它的一条电场线重合，坐标轴上</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两点的坐</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标分别为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oMath>
                </a14:m>
                <a:r>
                  <a:rPr lang="en-US" altLang="zh-CN" sz="2400" b="0" i="0" dirty="0">
                    <a:solidFill>
                      <a:srgbClr val="000000"/>
                    </a:solidFill>
                    <a:latin typeface="Times New Roman" pitchFamily="34" charset="0"/>
                    <a:ea typeface="Microsoft Yahei" pitchFamily="34" charset="-122"/>
                    <a:cs typeface="Times New Roman" pitchFamily="34" charset="-120"/>
                  </a:rPr>
                  <a:t>和</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m:t>
                    </m:r>
                  </m:oMath>
                </a14:m>
                <a:r>
                  <a:rPr lang="en-US" altLang="zh-CN" sz="2400" b="0" i="0" dirty="0">
                    <a:solidFill>
                      <a:srgbClr val="000000"/>
                    </a:solidFill>
                    <a:latin typeface="Times New Roman" pitchFamily="34" charset="0"/>
                    <a:ea typeface="Microsoft Yahei" pitchFamily="34" charset="-122"/>
                    <a:cs typeface="Times New Roman" pitchFamily="34" charset="-120"/>
                  </a:rPr>
                  <a:t>，现将两个试探电荷</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𝑞</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和</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𝑞</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分别放在</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两点处</a:t>
                </a:r>
                <a:r>
                  <a:rPr lang="en-US" altLang="zh-CN" sz="2400" b="0" i="0">
                    <a:solidFill>
                      <a:srgbClr val="000000"/>
                    </a:solidFill>
                    <a:latin typeface="Times New Roman" pitchFamily="34" charset="0"/>
                    <a:ea typeface="Microsoft Yahei" pitchFamily="34" charset="-122"/>
                    <a:cs typeface="Times New Roman" pitchFamily="34" charset="-120"/>
                  </a:rPr>
                  <a:t>，两个电</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荷受到的电场力的大小之比为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2:1</m:t>
                    </m:r>
                  </m:oMath>
                </a14:m>
                <a:r>
                  <a:rPr lang="en-US" altLang="zh-CN" sz="2400" b="0" i="0" dirty="0">
                    <a:solidFill>
                      <a:srgbClr val="000000"/>
                    </a:solidFill>
                    <a:latin typeface="Times New Roman" pitchFamily="34" charset="0"/>
                    <a:ea typeface="Microsoft Yahei" pitchFamily="34" charset="-122"/>
                    <a:cs typeface="Times New Roman" pitchFamily="34" charset="-120"/>
                  </a:rPr>
                  <a:t>，则</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𝑞</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和</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𝑞</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的大小之比是(</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3" name="QC_5_BD.48_1#0fb962dad?sp=1&amp;pid=e6b875f97&amp;color=0,0,0&amp;vtp=1&amp;bbb=1&amp;hb=1"/>
              <p:cNvSpPr>
                <a:spLocks noRot="1" noChangeAspect="1" noMove="1" noResize="1" noEditPoints="1" noAdjustHandles="1" noChangeArrowheads="1" noChangeShapeType="1" noTextEdit="1"/>
              </p:cNvSpPr>
              <p:nvPr/>
            </p:nvSpPr>
            <p:spPr>
              <a:xfrm>
                <a:off x="612648" y="1148154"/>
                <a:ext cx="10963656" cy="2150999"/>
              </a:xfrm>
              <a:prstGeom prst="rect">
                <a:avLst/>
              </a:prstGeom>
              <a:blipFill>
                <a:blip r:embed="rId3"/>
                <a:stretch>
                  <a:fillRect l="-1724" b="-8782"/>
                </a:stretch>
              </a:blipFill>
              <a:ln/>
            </p:spPr>
            <p:txBody>
              <a:bodyPr/>
              <a:lstStyle/>
              <a:p>
                <a:r>
                  <a:rPr lang="zh-CN" altLang="en-US">
                    <a:noFill/>
                  </a:rPr>
                  <a:t> </a:t>
                </a:r>
              </a:p>
            </p:txBody>
          </p:sp>
        </mc:Fallback>
      </mc:AlternateContent>
      <p:pic>
        <p:nvPicPr>
          <p:cNvPr id="4" name="QC_5_BD.48_2#0fb962dad?pid=e6b875f97&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3931920" y="3410302"/>
            <a:ext cx="4334256" cy="43891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C_5_AN.49_1#0fb962dad.bracket?pid=e6b875f97&amp;color=0,0,0&amp;vpa=25&amp;vtp=1"/>
          <p:cNvSpPr/>
          <p:nvPr/>
        </p:nvSpPr>
        <p:spPr>
          <a:xfrm>
            <a:off x="8678768" y="2813124"/>
            <a:ext cx="423863"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B</a:t>
            </a:r>
            <a:endParaRPr lang="en-US" altLang="zh-CN" sz="2400" dirty="0"/>
          </a:p>
        </p:txBody>
      </p:sp>
      <mc:AlternateContent xmlns:mc="http://schemas.openxmlformats.org/markup-compatibility/2006" xmlns:a14="http://schemas.microsoft.com/office/drawing/2010/main">
        <mc:Choice Requires="a14">
          <p:sp>
            <p:nvSpPr>
              <p:cNvPr id="6" name="QC_5_BD.48_3#0fb962dad.choices?pid=e6b875f97&amp;color=0,0,0&amp;vtp=1&amp;bbb=1"/>
              <p:cNvSpPr/>
              <p:nvPr/>
            </p:nvSpPr>
            <p:spPr>
              <a:xfrm>
                <a:off x="612648" y="3981802"/>
                <a:ext cx="10963656" cy="710946"/>
              </a:xfrm>
              <a:prstGeom prst="rect">
                <a:avLst/>
              </a:prstGeom>
              <a:noFill/>
              <a:ln/>
            </p:spPr>
            <p:txBody>
              <a:bodyPr wrap="none" lIns="0" tIns="0" rIns="0" bIns="0" rtlCol="0" anchor="t"/>
              <a:lstStyle/>
              <a:p>
                <a:pPr latinLnBrk="1">
                  <a:lnSpc>
                    <a:spcPts val="6100"/>
                  </a:lnSpc>
                  <a:tabLst>
                    <a:tab pos="2709164" algn="l"/>
                    <a:tab pos="5519928" algn="l"/>
                    <a:tab pos="8343393" algn="l"/>
                  </a:tabLst>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m:t>
                        </m:r>
                      </m:den>
                    </m:f>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8</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25</m:t>
                        </m:r>
                      </m:den>
                    </m:f>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25</m:t>
                        </m:r>
                      </m:den>
                    </m:f>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16</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35</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6" name="QC_5_BD.48_3#0fb962dad.choices?pid=e6b875f97&amp;color=0,0,0&amp;vtp=1&amp;bbb=1"/>
              <p:cNvSpPr>
                <a:spLocks noRot="1" noChangeAspect="1" noMove="1" noResize="1" noEditPoints="1" noAdjustHandles="1" noChangeArrowheads="1" noChangeShapeType="1" noTextEdit="1"/>
              </p:cNvSpPr>
              <p:nvPr/>
            </p:nvSpPr>
            <p:spPr>
              <a:xfrm>
                <a:off x="612648" y="3981802"/>
                <a:ext cx="10963656" cy="710946"/>
              </a:xfrm>
              <a:prstGeom prst="rect">
                <a:avLst/>
              </a:prstGeom>
              <a:blipFill>
                <a:blip r:embed="rId5"/>
                <a:stretch>
                  <a:fillRect l="-1724" b="-14530"/>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QC_5_AS.50_1#0fb962dad?pid=e6b875f97&amp;color=0,0,0&amp;vtp=1&amp;bbb=1&amp;hb=1"/>
              <p:cNvSpPr/>
              <p:nvPr/>
            </p:nvSpPr>
            <p:spPr>
              <a:xfrm>
                <a:off x="612648" y="4702209"/>
                <a:ext cx="10963656" cy="194310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根据题意，由库仑定律可得</a:t>
                </a:r>
                <a:r>
                  <a:rPr lang="en-US" altLang="zh-CN" sz="2400" b="0" i="0">
                    <a:solidFill>
                      <a:srgbClr val="FF0000"/>
                    </a:solidFill>
                    <a:latin typeface="Times New Roman" pitchFamily="34" charset="0"/>
                    <a:ea typeface="Microsoft Yahei" pitchFamily="34" charset="-122"/>
                    <a:cs typeface="Times New Roman" pitchFamily="34" charset="-120"/>
                  </a:rPr>
                  <a:t>，两个电荷受到的电场力的大小分别为</a:t>
                </a:r>
              </a:p>
              <a:p>
                <a:pPr latinLnBrk="1">
                  <a:lnSpc>
                    <a:spcPts val="52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𝐹</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𝑘𝑄</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m:t>
                            </m:r>
                          </m:sub>
                        </m:sSub>
                      </m:num>
                      <m:den>
                        <m:sSubSup>
                          <m:sSub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m:t>
                            </m:r>
                          </m:sub>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bSup>
                      </m:den>
                    </m:f>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𝐹</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𝐵</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𝑘𝑄</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𝐵</m:t>
                            </m:r>
                          </m:sub>
                        </m:sSub>
                      </m:num>
                      <m:den>
                        <m:sSubSup>
                          <m:sSub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𝐵</m:t>
                            </m:r>
                          </m:sub>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bSup>
                      </m:den>
                    </m:f>
                  </m:oMath>
                </a14:m>
                <a:r>
                  <a:rPr lang="en-US" altLang="zh-CN" sz="2400" b="0" i="0" dirty="0">
                    <a:solidFill>
                      <a:srgbClr val="FF0000"/>
                    </a:solidFill>
                    <a:latin typeface="Times New Roman" pitchFamily="34" charset="0"/>
                    <a:ea typeface="Microsoft Yahei" pitchFamily="34" charset="-122"/>
                    <a:cs typeface="Times New Roman" pitchFamily="34" charset="-120"/>
                  </a:rPr>
                  <a:t>，其中</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=2.0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𝐵</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=5.0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m:t>
                    </m:r>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𝐹</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𝐹</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𝐵</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=2:1</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，则有</a:t>
                </a:r>
              </a:p>
              <a:p>
                <a:pPr latinLnBrk="1">
                  <a:lnSpc>
                    <a:spcPts val="5700"/>
                  </a:lnSpc>
                </a:pPr>
                <a14:m>
                  <m:oMath xmlns:m="http://schemas.openxmlformats.org/officeDocument/2006/math">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m:t>
                            </m:r>
                          </m:sub>
                        </m:sSub>
                      </m:num>
                      <m:den>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𝐵</m:t>
                            </m:r>
                          </m:sub>
                        </m:sSub>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𝐹</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Sup>
                          <m:sSub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m:t>
                            </m:r>
                          </m:sub>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bSup>
                      </m:num>
                      <m:den>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𝐹</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𝐵</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Sup>
                          <m:sSub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𝐵</m:t>
                            </m:r>
                          </m:sub>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b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5</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8</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25</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，故选B。</a:t>
                </a:r>
                <a:endParaRPr lang="en-US" altLang="zh-CN" sz="2400" dirty="0"/>
              </a:p>
            </p:txBody>
          </p:sp>
        </mc:Choice>
        <mc:Fallback xmlns="">
          <p:sp>
            <p:nvSpPr>
              <p:cNvPr id="7" name="QC_5_AS.50_1#0fb962dad?pid=e6b875f97&amp;color=0,0,0&amp;vtp=1&amp;bbb=1&amp;hb=1"/>
              <p:cNvSpPr>
                <a:spLocks noRot="1" noChangeAspect="1" noMove="1" noResize="1" noEditPoints="1" noAdjustHandles="1" noChangeArrowheads="1" noChangeShapeType="1" noTextEdit="1"/>
              </p:cNvSpPr>
              <p:nvPr/>
            </p:nvSpPr>
            <p:spPr>
              <a:xfrm>
                <a:off x="612648" y="4702209"/>
                <a:ext cx="10963656" cy="1943100"/>
              </a:xfrm>
              <a:prstGeom prst="rect">
                <a:avLst/>
              </a:prstGeom>
              <a:blipFill>
                <a:blip r:embed="rId6"/>
                <a:stretch>
                  <a:fillRect l="-1724" b="-2194"/>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left)">
                                      <p:cBhvr>
                                        <p:cTn id="15" dur="500"/>
                                        <p:tgtEl>
                                          <p:spTgt spid="7">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wipe(left)">
                                      <p:cBhvr>
                                        <p:cTn id="21" dur="500"/>
                                        <p:tgtEl>
                                          <p:spTgt spid="7">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wipe(left)">
                                      <p:cBhvr>
                                        <p:cTn id="2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name="Slide 18&amp;si=18">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5_BD.51_1#1f2ab07ce?sp=1&amp;pid=e6b875f97&amp;color=0,0,0&amp;vtp=1&amp;bt=1&amp;bbb=1&amp;hb=1"/>
              <p:cNvSpPr/>
              <p:nvPr/>
            </p:nvSpPr>
            <p:spPr>
              <a:xfrm>
                <a:off x="612648" y="486000"/>
                <a:ext cx="10963656" cy="2055749"/>
              </a:xfrm>
              <a:prstGeom prst="rect">
                <a:avLst/>
              </a:prstGeom>
              <a:noFill/>
              <a:ln/>
            </p:spPr>
            <p:txBody>
              <a:bodyPr wrap="none" lIns="0" tIns="0" rIns="0" bIns="0" rtlCol="0" anchor="t"/>
              <a:lstStyle/>
              <a:p>
                <a:pPr algn="l" latinLnBrk="1">
                  <a:lnSpc>
                    <a:spcPts val="4200"/>
                  </a:lnSpc>
                </a:pPr>
                <a:r>
                  <a:rPr lang="en-US" altLang="zh-CN" sz="2400" b="1" i="0" dirty="0">
                    <a:solidFill>
                      <a:srgbClr val="AE8CBB"/>
                    </a:solidFill>
                    <a:latin typeface="Times New Roman" pitchFamily="34" charset="0"/>
                    <a:ea typeface="Microsoft Yahei" pitchFamily="34" charset="-122"/>
                    <a:cs typeface="Times New Roman" pitchFamily="34" charset="-120"/>
                  </a:rPr>
                  <a:t>2.</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1" i="0" dirty="0">
                    <a:solidFill>
                      <a:srgbClr val="000000"/>
                    </a:solidFill>
                    <a:latin typeface="Times New Roman" pitchFamily="34" charset="0"/>
                    <a:ea typeface="Microsoft Yahei" pitchFamily="34" charset="-122"/>
                    <a:cs typeface="Times New Roman" pitchFamily="34" charset="-120"/>
                  </a:rPr>
                  <a:t>三个自由点电荷的平衡</a:t>
                </a:r>
                <a:r>
                  <a:rPr lang="en-US" altLang="zh-CN" sz="2400" b="0" i="0" dirty="0">
                    <a:solidFill>
                      <a:srgbClr val="000000"/>
                    </a:solidFill>
                    <a:latin typeface="Times New Roman" pitchFamily="34" charset="0"/>
                    <a:ea typeface="Microsoft Yahei" pitchFamily="34" charset="-122"/>
                    <a:cs typeface="Times New Roman" pitchFamily="34" charset="-120"/>
                  </a:rPr>
                  <a:t>多选</a:t>
                </a:r>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dirty="0">
                    <a:solidFill>
                      <a:srgbClr val="AE8CBB"/>
                    </a:solidFill>
                    <a:latin typeface="Times New Roman" pitchFamily="34" charset="0"/>
                    <a:ea typeface="Microsoft Yahei" pitchFamily="34" charset="-122"/>
                    <a:cs typeface="Times New Roman" pitchFamily="34" charset="-120"/>
                  </a:rPr>
                  <a:t>（2024·湖南长沙期末）</a:t>
                </a:r>
                <a:r>
                  <a:rPr lang="en-US" altLang="zh-CN" sz="2400" b="0" i="0" dirty="0">
                    <a:solidFill>
                      <a:srgbClr val="000000"/>
                    </a:solidFill>
                    <a:latin typeface="Times New Roman" pitchFamily="34" charset="0"/>
                    <a:ea typeface="Microsoft Yahei" pitchFamily="34" charset="-122"/>
                    <a:cs typeface="Times New Roman" pitchFamily="34" charset="-120"/>
                  </a:rPr>
                  <a:t>如图所示</a:t>
                </a:r>
                <a:r>
                  <a:rPr lang="en-US" altLang="zh-CN" sz="2400" b="0" i="0">
                    <a:solidFill>
                      <a:srgbClr val="000000"/>
                    </a:solidFill>
                    <a:latin typeface="Times New Roman" pitchFamily="34" charset="0"/>
                    <a:ea typeface="Microsoft Yahei" pitchFamily="34" charset="-122"/>
                    <a:cs typeface="Times New Roman" pitchFamily="34" charset="-120"/>
                  </a:rPr>
                  <a:t>，光滑绝缘水平</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面上有三个带电小球</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（均可视为点电荷），</a:t>
                </a:r>
                <a:r>
                  <a:rPr lang="en-US" altLang="zh-CN" sz="2400" b="0" i="0">
                    <a:solidFill>
                      <a:srgbClr val="000000"/>
                    </a:solidFill>
                    <a:latin typeface="Times New Roman" pitchFamily="34" charset="0"/>
                    <a:ea typeface="Microsoft Yahei" pitchFamily="34" charset="-122"/>
                    <a:cs typeface="Times New Roman" pitchFamily="34" charset="-120"/>
                  </a:rPr>
                  <a:t>三个小球沿一条直线摆放，</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仅受它们相互之间的静电力</a:t>
                </a:r>
                <a:r>
                  <a:rPr lang="en-US" altLang="zh-CN" sz="2400" b="0" i="0" dirty="0">
                    <a:solidFill>
                      <a:srgbClr val="000000"/>
                    </a:solidFill>
                    <a:latin typeface="Times New Roman" pitchFamily="34" charset="0"/>
                    <a:ea typeface="Microsoft Yahei" pitchFamily="34" charset="-122"/>
                    <a:cs typeface="Times New Roman" pitchFamily="34" charset="-120"/>
                  </a:rPr>
                  <a:t>，三个小球均处于静止状态，</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2400" b="0" i="0" dirty="0">
                    <a:solidFill>
                      <a:srgbClr val="000000"/>
                    </a:solidFill>
                    <a:latin typeface="Times New Roman" pitchFamily="34" charset="0"/>
                    <a:ea typeface="Microsoft Yahei" pitchFamily="34" charset="-122"/>
                    <a:cs typeface="Times New Roman" pitchFamily="34" charset="-120"/>
                  </a:rPr>
                  <a:t>和</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小球间的距</a:t>
                </a:r>
              </a:p>
              <a:p>
                <a:pPr latinLnBrk="1">
                  <a:lnSpc>
                    <a:spcPts val="4000"/>
                  </a:lnSpc>
                </a:pPr>
                <a:r>
                  <a:rPr lang="en-US" altLang="zh-CN" sz="2400" b="0" i="0">
                    <a:solidFill>
                      <a:srgbClr val="000000"/>
                    </a:solidFill>
                    <a:latin typeface="Times New Roman" pitchFamily="34" charset="0"/>
                    <a:ea typeface="Microsoft Yahei" pitchFamily="34" charset="-122"/>
                    <a:cs typeface="Times New Roman" pitchFamily="34" charset="-120"/>
                  </a:rPr>
                  <a:t>离分别是</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则以下判断正确的是(</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2" name="QC_5_BD.51_1#1f2ab07ce?sp=1&amp;pid=e6b875f97&amp;color=0,0,0&amp;vtp=1&amp;bt=1&amp;bbb=1&amp;hb=1"/>
              <p:cNvSpPr>
                <a:spLocks noRot="1" noChangeAspect="1" noMove="1" noResize="1" noEditPoints="1" noAdjustHandles="1" noChangeArrowheads="1" noChangeShapeType="1" noTextEdit="1"/>
              </p:cNvSpPr>
              <p:nvPr/>
            </p:nvSpPr>
            <p:spPr>
              <a:xfrm>
                <a:off x="612648" y="486000"/>
                <a:ext cx="10963656" cy="2055749"/>
              </a:xfrm>
              <a:prstGeom prst="rect">
                <a:avLst/>
              </a:prstGeom>
              <a:blipFill>
                <a:blip r:embed="rId3"/>
                <a:stretch>
                  <a:fillRect l="-1724" r="-779" b="-8902"/>
                </a:stretch>
              </a:blipFill>
              <a:ln/>
            </p:spPr>
            <p:txBody>
              <a:bodyPr/>
              <a:lstStyle/>
              <a:p>
                <a:r>
                  <a:rPr lang="zh-CN" altLang="en-US">
                    <a:noFill/>
                  </a:rPr>
                  <a:t> </a:t>
                </a:r>
              </a:p>
            </p:txBody>
          </p:sp>
        </mc:Fallback>
      </mc:AlternateContent>
      <p:pic>
        <p:nvPicPr>
          <p:cNvPr id="3" name="QC_5_BD.51_2#1f2ab07ce?pid=e6b875f97&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3611880" y="2652111"/>
            <a:ext cx="4974336" cy="86868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C_5_AN.52_1#1f2ab07ce.bracket?pid=e6b875f97&amp;color=0,0,0&amp;vpa=26&amp;vtp=1&amp;bbb=1"/>
          <p:cNvSpPr/>
          <p:nvPr/>
        </p:nvSpPr>
        <p:spPr>
          <a:xfrm>
            <a:off x="5901912" y="2074897"/>
            <a:ext cx="627063" cy="469075"/>
          </a:xfrm>
          <a:prstGeom prst="rect">
            <a:avLst/>
          </a:prstGeom>
          <a:noFill/>
          <a:ln/>
        </p:spPr>
        <p:txBody>
          <a:bodyPr wrap="none" lIns="0" tIns="0" rIns="0" bIns="0" rtlCol="0" anchor="t"/>
          <a:lstStyle/>
          <a:p>
            <a:pPr algn="ctr" latinLnBrk="1">
              <a:lnSpc>
                <a:spcPts val="4100"/>
              </a:lnSpc>
            </a:pPr>
            <a:r>
              <a:rPr lang="en-US" altLang="zh-CN" sz="2400" b="0" i="0" dirty="0">
                <a:solidFill>
                  <a:srgbClr val="FF0000"/>
                </a:solidFill>
                <a:latin typeface="Times New Roman" pitchFamily="34" charset="0"/>
                <a:ea typeface="Microsoft Yahei" pitchFamily="34" charset="-122"/>
                <a:cs typeface="Times New Roman" pitchFamily="34" charset="-120"/>
              </a:rPr>
              <a:t>BC</a:t>
            </a:r>
            <a:endParaRPr lang="en-US" altLang="zh-CN" sz="2400" dirty="0"/>
          </a:p>
        </p:txBody>
      </p:sp>
      <mc:AlternateContent xmlns:mc="http://schemas.openxmlformats.org/markup-compatibility/2006" xmlns:a14="http://schemas.microsoft.com/office/drawing/2010/main">
        <mc:Choice Requires="a14">
          <p:sp>
            <p:nvSpPr>
              <p:cNvPr id="5" name="QC_5_BD.51_3#1f2ab07ce.choices?pid=e6b875f97&amp;color=0,0,0&amp;vtp=1&amp;bbb=1&amp;hb=1"/>
              <p:cNvSpPr/>
              <p:nvPr/>
            </p:nvSpPr>
            <p:spPr>
              <a:xfrm>
                <a:off x="612648" y="3655411"/>
                <a:ext cx="10963656" cy="2665921"/>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两个小球可能带异种电荷</a:t>
                </a:r>
                <a:endParaRPr lang="en-US" altLang="zh-CN" sz="2400" dirty="0"/>
              </a:p>
              <a:p>
                <a:pPr latinLnBrk="1">
                  <a:lnSpc>
                    <a:spcPts val="4200"/>
                  </a:lnSpc>
                </a:pP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三个小球的电荷量大小为</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&gt;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&gt;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200"/>
                  </a:lnSpc>
                </a:pP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摆放这三个小球时，可以先固定</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2400" b="0" i="0" dirty="0">
                    <a:solidFill>
                      <a:srgbClr val="000000"/>
                    </a:solidFill>
                    <a:latin typeface="Times New Roman" pitchFamily="34" charset="0"/>
                    <a:ea typeface="Microsoft Yahei" pitchFamily="34" charset="-122"/>
                    <a:cs typeface="Times New Roman" pitchFamily="34" charset="-120"/>
                  </a:rPr>
                  <a:t>球，摆放</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使其能处于静止状态</a:t>
                </a:r>
                <a:r>
                  <a:rPr lang="en-US" altLang="zh-CN" sz="2400" b="0" i="0">
                    <a:solidFill>
                      <a:srgbClr val="000000"/>
                    </a:solidFill>
                    <a:latin typeface="Times New Roman" pitchFamily="34" charset="0"/>
                    <a:ea typeface="Microsoft Yahei" pitchFamily="34" charset="-122"/>
                    <a:cs typeface="Times New Roman" pitchFamily="34" charset="-120"/>
                  </a:rPr>
                  <a:t>，再释放</a:t>
                </a:r>
              </a:p>
              <a:p>
                <a:pPr latinLnBrk="1">
                  <a:lnSpc>
                    <a:spcPts val="4200"/>
                  </a:lnSpc>
                </a:pP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球</a:t>
                </a:r>
                <a:endParaRPr lang="en-US" altLang="zh-CN" sz="2400" dirty="0"/>
              </a:p>
              <a:p>
                <a:pPr latinLnBrk="1">
                  <a:lnSpc>
                    <a:spcPts val="4100"/>
                  </a:lnSpc>
                </a:pP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num>
                      <m:den>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sub>
                        </m:sSub>
                      </m:num>
                      <m:den>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sub>
                        </m:sSub>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5" name="QC_5_BD.51_3#1f2ab07ce.choices?pid=e6b875f97&amp;color=0,0,0&amp;vtp=1&amp;bbb=1&amp;hb=1"/>
              <p:cNvSpPr>
                <a:spLocks noRot="1" noChangeAspect="1" noMove="1" noResize="1" noEditPoints="1" noAdjustHandles="1" noChangeArrowheads="1" noChangeShapeType="1" noTextEdit="1"/>
              </p:cNvSpPr>
              <p:nvPr/>
            </p:nvSpPr>
            <p:spPr>
              <a:xfrm>
                <a:off x="612648" y="3655411"/>
                <a:ext cx="10963656" cy="2665921"/>
              </a:xfrm>
              <a:prstGeom prst="rect">
                <a:avLst/>
              </a:prstGeom>
              <a:blipFill>
                <a:blip r:embed="rId5"/>
                <a:stretch>
                  <a:fillRect l="-1724" r="-222" b="-2059"/>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name="Slide 19&amp;si=19">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5_AS.53_1#1f2ab07ce?pid=e6b875f97&amp;color=0,0,0&amp;vtp=1&amp;bt=1&amp;bbb=1&amp;hb=1"/>
              <p:cNvSpPr/>
              <p:nvPr/>
            </p:nvSpPr>
            <p:spPr>
              <a:xfrm>
                <a:off x="612648" y="486000"/>
                <a:ext cx="10963656" cy="238760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根据“两同夹异”判断</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𝐶</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两个小球必定带同种电荷，A错误；根据</a:t>
                </a:r>
                <a:r>
                  <a:rPr lang="en-US" altLang="zh-CN" sz="2400" b="0" i="0">
                    <a:solidFill>
                      <a:srgbClr val="FF0000"/>
                    </a:solidFill>
                    <a:latin typeface="Times New Roman" pitchFamily="34" charset="0"/>
                    <a:ea typeface="Microsoft Yahei" pitchFamily="34" charset="-122"/>
                    <a:cs typeface="Times New Roman" pitchFamily="34" charset="-120"/>
                  </a:rPr>
                  <a:t>“两大夹</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小</a:t>
                </a:r>
                <a:r>
                  <a:rPr lang="en-US" altLang="zh-CN" sz="2400" b="0" i="0" dirty="0">
                    <a:solidFill>
                      <a:srgbClr val="FF0000"/>
                    </a:solidFill>
                    <a:latin typeface="Times New Roman" pitchFamily="34" charset="0"/>
                    <a:ea typeface="Microsoft Yahei" pitchFamily="34" charset="-122"/>
                    <a:cs typeface="Times New Roman" pitchFamily="34" charset="-120"/>
                  </a:rPr>
                  <a:t>、近小远大”判断可得</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𝐶</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&gt;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&gt;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𝐵</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，B正确；摆放这三个小球时，可以先固定</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𝐶</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00" b="0" i="0" kern="0" spc="-99900">
                  <a:solidFill>
                    <a:srgbClr val="FFFFFF"/>
                  </a:solidFill>
                  <a:latin typeface="Times New Roman" pitchFamily="34" charset="0"/>
                  <a:ea typeface="Microsoft Yahei" pitchFamily="34" charset="-122"/>
                  <a:cs typeface="Times New Roman" pitchFamily="34" charset="-120"/>
                </a:endParaRP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球</a:t>
                </a:r>
                <a:r>
                  <a:rPr lang="en-US" altLang="zh-CN" sz="2400" b="0" i="0" dirty="0">
                    <a:solidFill>
                      <a:srgbClr val="FF0000"/>
                    </a:solidFill>
                    <a:latin typeface="Times New Roman" pitchFamily="34" charset="0"/>
                    <a:ea typeface="Microsoft Yahei" pitchFamily="34" charset="-122"/>
                    <a:cs typeface="Times New Roman" pitchFamily="34" charset="-120"/>
                  </a:rPr>
                  <a:t>，摆放</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𝐵</m:t>
                    </m:r>
                  </m:oMath>
                </a14:m>
                <a:r>
                  <a:rPr lang="en-US" altLang="zh-CN" sz="2400" b="0" i="0" dirty="0">
                    <a:solidFill>
                      <a:srgbClr val="FF0000"/>
                    </a:solidFill>
                    <a:latin typeface="Times New Roman" pitchFamily="34" charset="0"/>
                    <a:ea typeface="Microsoft Yahei" pitchFamily="34" charset="-122"/>
                    <a:cs typeface="Times New Roman" pitchFamily="34" charset="-120"/>
                  </a:rPr>
                  <a:t>使其能处于静止状态，再释放</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𝐶</m:t>
                    </m:r>
                  </m:oMath>
                </a14:m>
                <a:r>
                  <a:rPr lang="en-US" altLang="zh-CN" sz="2400" b="0" i="0" dirty="0">
                    <a:solidFill>
                      <a:srgbClr val="FF0000"/>
                    </a:solidFill>
                    <a:latin typeface="Times New Roman" pitchFamily="34" charset="0"/>
                    <a:ea typeface="Microsoft Yahei" pitchFamily="34" charset="-122"/>
                    <a:cs typeface="Times New Roman" pitchFamily="34" charset="-120"/>
                  </a:rPr>
                  <a:t>球，C正确；对</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𝐵</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受力分析</a:t>
                </a:r>
                <a:r>
                  <a:rPr lang="en-US" altLang="zh-CN" sz="2400" b="0" i="0">
                    <a:solidFill>
                      <a:srgbClr val="FF0000"/>
                    </a:solidFill>
                    <a:latin typeface="Times New Roman" pitchFamily="34" charset="0"/>
                    <a:ea typeface="Microsoft Yahei" pitchFamily="34" charset="-122"/>
                    <a:cs typeface="Times New Roman" pitchFamily="34" charset="-120"/>
                  </a:rPr>
                  <a:t>，左右两</a:t>
                </a:r>
              </a:p>
              <a:p>
                <a:pPr latinLnBrk="1">
                  <a:lnSpc>
                    <a:spcPts val="5600"/>
                  </a:lnSpc>
                </a:pPr>
                <a:r>
                  <a:rPr lang="en-US" altLang="zh-CN" sz="2400" b="0" i="0">
                    <a:solidFill>
                      <a:srgbClr val="FF0000"/>
                    </a:solidFill>
                    <a:latin typeface="Times New Roman" pitchFamily="34" charset="0"/>
                    <a:ea typeface="Microsoft Yahei" pitchFamily="34" charset="-122"/>
                    <a:cs typeface="Times New Roman" pitchFamily="34" charset="-120"/>
                  </a:rPr>
                  <a:t>个方向所受的静电力大小相等</a:t>
                </a:r>
                <a:r>
                  <a:rPr lang="en-US" altLang="zh-CN" sz="2400" b="0" i="0" dirty="0">
                    <a:solidFill>
                      <a:srgbClr val="FF0000"/>
                    </a:solidFill>
                    <a:latin typeface="Times New Roman" pitchFamily="34" charset="0"/>
                    <a:ea typeface="Microsoft Yahei" pitchFamily="34" charset="-122"/>
                    <a:cs typeface="Times New Roman" pitchFamily="34" charset="-120"/>
                  </a:rPr>
                  <a:t>，可得</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m:t>
                            </m:r>
                          </m:sub>
                        </m:sSub>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𝐵</m:t>
                            </m:r>
                          </m:sub>
                        </m:sSub>
                      </m:num>
                      <m:den>
                        <m:sSubSup>
                          <m:sSub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b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𝐵</m:t>
                            </m:r>
                          </m:sub>
                        </m:sSub>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𝐶</m:t>
                            </m:r>
                          </m:sub>
                        </m:sSub>
                      </m:num>
                      <m:den>
                        <m:sSubSup>
                          <m:sSub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bSup>
                      </m:den>
                    </m:f>
                  </m:oMath>
                </a14:m>
                <a:r>
                  <a:rPr lang="en-US" altLang="zh-CN" sz="2400" b="0" i="0" dirty="0">
                    <a:solidFill>
                      <a:srgbClr val="FF0000"/>
                    </a:solidFill>
                    <a:latin typeface="Times New Roman" pitchFamily="34" charset="0"/>
                    <a:ea typeface="Microsoft Yahei" pitchFamily="34" charset="-122"/>
                    <a:cs typeface="Times New Roman" pitchFamily="34" charset="-120"/>
                  </a:rPr>
                  <a:t>，解得</a:t>
                </a:r>
                <a14:m>
                  <m:oMath xmlns:m="http://schemas.openxmlformats.org/officeDocument/2006/math">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m:t>
                            </m:r>
                          </m:sub>
                        </m:sSub>
                      </m:num>
                      <m:den>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𝐶</m:t>
                            </m:r>
                          </m:sub>
                        </m:sSub>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Sup>
                          <m:sSub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bSup>
                      </m:num>
                      <m:den>
                        <m:sSubSup>
                          <m:sSub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b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，D错误。</a:t>
                </a:r>
                <a:endParaRPr lang="en-US" altLang="zh-CN" sz="2400" dirty="0"/>
              </a:p>
            </p:txBody>
          </p:sp>
        </mc:Choice>
        <mc:Fallback xmlns="">
          <p:sp>
            <p:nvSpPr>
              <p:cNvPr id="2" name="QC_5_AS.53_1#1f2ab07ce?pid=e6b875f97&amp;color=0,0,0&amp;vtp=1&amp;bt=1&amp;bbb=1&amp;hb=1"/>
              <p:cNvSpPr>
                <a:spLocks noRot="1" noChangeAspect="1" noMove="1" noResize="1" noEditPoints="1" noAdjustHandles="1" noChangeArrowheads="1" noChangeShapeType="1" noTextEdit="1"/>
              </p:cNvSpPr>
              <p:nvPr/>
            </p:nvSpPr>
            <p:spPr>
              <a:xfrm>
                <a:off x="612648" y="486000"/>
                <a:ext cx="10963656" cy="2387600"/>
              </a:xfrm>
              <a:prstGeom prst="rect">
                <a:avLst/>
              </a:prstGeom>
              <a:blipFill>
                <a:blip r:embed="rId3"/>
                <a:stretch>
                  <a:fillRect l="-1724" r="-667" b="-2046"/>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name="Slide 2&amp;si=2">
    <p:spTree>
      <p:nvGrpSpPr>
        <p:cNvPr id="1" name=""/>
        <p:cNvGrpSpPr/>
        <p:nvPr/>
      </p:nvGrpSpPr>
      <p:grpSpPr>
        <a:xfrm>
          <a:off x="0" y="0"/>
          <a:ext cx="0" cy="0"/>
          <a:chOff x="0" y="0"/>
          <a:chExt cx="0" cy="0"/>
        </a:xfrm>
      </p:grpSpPr>
    </p:spTree>
  </p:cSld>
  <p:clrMapOvr>
    <a:masterClrMapping/>
  </p:clrMapOvr>
  <p:transition>
    <p:split dir="in"/>
  </p:transition>
</p:sld>
</file>

<file path=ppt/slides/slide20.xml><?xml version="1.0" encoding="utf-8"?>
<p:sld xmlns:a="http://schemas.openxmlformats.org/drawingml/2006/main" xmlns:r="http://schemas.openxmlformats.org/officeDocument/2006/relationships" xmlns:p="http://schemas.openxmlformats.org/presentationml/2006/main">
  <p:cSld name="Slide 20&amp;si=20">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O_5_BD.54_1#f2f6d0147?sp=1&amp;pid=e6b875f97&amp;color=0,0,0&amp;vtp=1&amp;bt=1&amp;bbb=1&amp;hb=1"/>
              <p:cNvSpPr/>
              <p:nvPr/>
            </p:nvSpPr>
            <p:spPr>
              <a:xfrm>
                <a:off x="612648" y="486000"/>
                <a:ext cx="10963656" cy="2713990"/>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3.</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1" i="0" dirty="0">
                    <a:solidFill>
                      <a:srgbClr val="000000"/>
                    </a:solidFill>
                    <a:latin typeface="Times New Roman" pitchFamily="34" charset="0"/>
                    <a:ea typeface="Microsoft Yahei" pitchFamily="34" charset="-122"/>
                    <a:cs typeface="Times New Roman" pitchFamily="34" charset="-120"/>
                  </a:rPr>
                  <a:t>库仑力作用下的动力学问题</a:t>
                </a:r>
                <a:r>
                  <a:rPr lang="en-US" altLang="zh-CN" sz="2400" b="0" i="0" dirty="0">
                    <a:solidFill>
                      <a:srgbClr val="AE8CBB"/>
                    </a:solidFill>
                    <a:latin typeface="Times New Roman" pitchFamily="34" charset="0"/>
                    <a:ea typeface="Microsoft Yahei" pitchFamily="34" charset="-122"/>
                    <a:cs typeface="Times New Roman" pitchFamily="34" charset="-120"/>
                  </a:rPr>
                  <a:t>（2024·湖北黄冈模拟）</a:t>
                </a:r>
                <a:r>
                  <a:rPr lang="en-US" altLang="zh-CN" sz="2400" b="0" i="0" dirty="0">
                    <a:solidFill>
                      <a:srgbClr val="000000"/>
                    </a:solidFill>
                    <a:latin typeface="Times New Roman" pitchFamily="34" charset="0"/>
                    <a:ea typeface="Microsoft Yahei" pitchFamily="34" charset="-122"/>
                    <a:cs typeface="Times New Roman" pitchFamily="34" charset="-120"/>
                  </a:rPr>
                  <a:t>如图所示，带电小球</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和</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00" b="0" i="0" kern="0" spc="-99900">
                  <a:solidFill>
                    <a:srgbClr val="FFFFFF"/>
                  </a:solidFill>
                  <a:latin typeface="Times New Roman" pitchFamily="34" charset="0"/>
                  <a:ea typeface="Microsoft Yahei" pitchFamily="34" charset="-122"/>
                  <a:cs typeface="Times New Roman" pitchFamily="34" charset="-120"/>
                </a:endParaRP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可视为点电荷）放在倾角为</a:t>
                </a:r>
                <a14:m>
                  <m:oMath xmlns:m="http://schemas.openxmlformats.org/officeDocument/2006/math">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30</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up>
                    </m:sSup>
                  </m:oMath>
                </a14:m>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的光滑固定绝缘斜面上，</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球的质量为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𝑚</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、所</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带电荷量为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𝑞</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2400" b="0" i="0" dirty="0">
                    <a:solidFill>
                      <a:srgbClr val="000000"/>
                    </a:solidFill>
                    <a:latin typeface="Times New Roman" pitchFamily="34" charset="0"/>
                    <a:ea typeface="Microsoft Yahei" pitchFamily="34" charset="-122"/>
                    <a:cs typeface="Times New Roman" pitchFamily="34" charset="-120"/>
                  </a:rPr>
                  <a:t>球的质量为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𝑚</m:t>
                    </m:r>
                  </m:oMath>
                </a14:m>
                <a:r>
                  <a:rPr lang="en-US" altLang="zh-CN" sz="2400" b="0" i="0" dirty="0">
                    <a:solidFill>
                      <a:srgbClr val="000000"/>
                    </a:solidFill>
                    <a:latin typeface="Times New Roman" pitchFamily="34" charset="0"/>
                    <a:ea typeface="Microsoft Yahei" pitchFamily="34" charset="-122"/>
                    <a:cs typeface="Times New Roman" pitchFamily="34" charset="-120"/>
                  </a:rPr>
                  <a:t>、所带电荷量为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𝑞</m:t>
                    </m:r>
                  </m:oMath>
                </a14:m>
                <a:r>
                  <a:rPr lang="en-US" altLang="zh-CN" sz="2400" b="0" i="0" dirty="0">
                    <a:solidFill>
                      <a:srgbClr val="000000"/>
                    </a:solidFill>
                    <a:latin typeface="Times New Roman" pitchFamily="34" charset="0"/>
                    <a:ea typeface="Microsoft Yahei" pitchFamily="34" charset="-122"/>
                    <a:cs typeface="Times New Roman" pitchFamily="34" charset="-120"/>
                  </a:rPr>
                  <a:t>。沿斜面向上的恒力作用于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球，</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可使</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2400" b="0" i="0" dirty="0">
                    <a:solidFill>
                      <a:srgbClr val="000000"/>
                    </a:solidFill>
                    <a:latin typeface="Times New Roman" pitchFamily="34" charset="0"/>
                    <a:ea typeface="Microsoft Yahei" pitchFamily="34" charset="-122"/>
                    <a:cs typeface="Times New Roman" pitchFamily="34" charset="-120"/>
                  </a:rPr>
                  <a:t>保持间距</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oMath>
                </a14:m>
                <a:r>
                  <a:rPr lang="en-US" altLang="zh-CN" sz="2400" b="0" i="0" dirty="0">
                    <a:solidFill>
                      <a:srgbClr val="000000"/>
                    </a:solidFill>
                    <a:latin typeface="Times New Roman" pitchFamily="34" charset="0"/>
                    <a:ea typeface="Microsoft Yahei" pitchFamily="34" charset="-122"/>
                    <a:cs typeface="Times New Roman" pitchFamily="34" charset="-120"/>
                  </a:rPr>
                  <a:t>不变并沿斜面向上做匀加速直线运动，已知重力加速度为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𝑔</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静电力常量为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𝑘</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，求：</a:t>
                </a:r>
                <a:endParaRPr lang="en-US" altLang="zh-CN" sz="2400" dirty="0"/>
              </a:p>
            </p:txBody>
          </p:sp>
        </mc:Choice>
        <mc:Fallback xmlns="">
          <p:sp>
            <p:nvSpPr>
              <p:cNvPr id="2" name="QO_5_BD.54_1#f2f6d0147?sp=1&amp;pid=e6b875f97&amp;color=0,0,0&amp;vtp=1&amp;bt=1&amp;bbb=1&amp;hb=1"/>
              <p:cNvSpPr>
                <a:spLocks noRot="1" noChangeAspect="1" noMove="1" noResize="1" noEditPoints="1" noAdjustHandles="1" noChangeArrowheads="1" noChangeShapeType="1" noTextEdit="1"/>
              </p:cNvSpPr>
              <p:nvPr/>
            </p:nvSpPr>
            <p:spPr>
              <a:xfrm>
                <a:off x="612648" y="486000"/>
                <a:ext cx="10963656" cy="2713990"/>
              </a:xfrm>
              <a:prstGeom prst="rect">
                <a:avLst/>
              </a:prstGeom>
              <a:blipFill>
                <a:blip r:embed="rId3"/>
                <a:stretch>
                  <a:fillRect l="-1724" r="-4060" b="-6517"/>
                </a:stretch>
              </a:blipFill>
              <a:ln/>
            </p:spPr>
            <p:txBody>
              <a:bodyPr/>
              <a:lstStyle/>
              <a:p>
                <a:r>
                  <a:rPr lang="zh-CN" altLang="en-US">
                    <a:noFill/>
                  </a:rPr>
                  <a:t> </a:t>
                </a:r>
              </a:p>
            </p:txBody>
          </p:sp>
        </mc:Fallback>
      </mc:AlternateContent>
      <p:pic>
        <p:nvPicPr>
          <p:cNvPr id="3" name="QO_5_BD.54_2#f2f6d0147?pid=e6b875f97&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4599432" y="3299812"/>
            <a:ext cx="2990088" cy="1801368"/>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21.xml><?xml version="1.0" encoding="utf-8"?>
<p:sld xmlns:a="http://schemas.openxmlformats.org/drawingml/2006/main" xmlns:r="http://schemas.openxmlformats.org/officeDocument/2006/relationships" xmlns:p="http://schemas.openxmlformats.org/presentationml/2006/main">
  <p:cSld name="Slide 21&amp;si=21">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O_6_BD.55_1#68c847f68?pid=f2f6d0147&amp;color=0,0,0&amp;vtp=1&amp;bt=1&amp;bbb=1"/>
              <p:cNvSpPr/>
              <p:nvPr/>
            </p:nvSpPr>
            <p:spPr>
              <a:xfrm>
                <a:off x="612648" y="486000"/>
                <a:ext cx="10963656" cy="436499"/>
              </a:xfrm>
              <a:prstGeom prst="rect">
                <a:avLst/>
              </a:prstGeom>
              <a:noFill/>
              <a:ln/>
            </p:spPr>
            <p:txBody>
              <a:bodyPr wrap="none" lIns="0" tIns="0" rIns="0" bIns="0" rtlCol="0" anchor="t"/>
              <a:lstStyle/>
              <a:p>
                <a:pPr algn="l" latinLnBrk="1">
                  <a:lnSpc>
                    <a:spcPts val="3800"/>
                  </a:lnSpc>
                </a:pPr>
                <a:r>
                  <a:rPr lang="en-US" altLang="zh-CN" sz="2400" b="0" i="0" dirty="0">
                    <a:solidFill>
                      <a:srgbClr val="AE8CBB"/>
                    </a:solidFill>
                    <a:latin typeface="Times New Roman" pitchFamily="34" charset="0"/>
                    <a:ea typeface="Microsoft Yahei" pitchFamily="34" charset="-122"/>
                    <a:cs typeface="Times New Roman" pitchFamily="34" charset="-120"/>
                  </a:rPr>
                  <a:t>（1）</a:t>
                </a:r>
                <a:r>
                  <a:rPr lang="en-US" altLang="zh-CN" sz="2400" b="0" i="0" dirty="0">
                    <a:solidFill>
                      <a:srgbClr val="AE8CBB"/>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两球加速度的大小；</a:t>
                </a:r>
                <a:endParaRPr lang="en-US" altLang="zh-CN" sz="2400" dirty="0"/>
              </a:p>
            </p:txBody>
          </p:sp>
        </mc:Choice>
        <mc:Fallback xmlns="">
          <p:sp>
            <p:nvSpPr>
              <p:cNvPr id="2" name="QO_6_BD.55_1#68c847f68?pid=f2f6d0147&amp;color=0,0,0&amp;vtp=1&amp;bt=1&amp;bbb=1"/>
              <p:cNvSpPr>
                <a:spLocks noRot="1" noChangeAspect="1" noMove="1" noResize="1" noEditPoints="1" noAdjustHandles="1" noChangeArrowheads="1" noChangeShapeType="1" noTextEdit="1"/>
              </p:cNvSpPr>
              <p:nvPr/>
            </p:nvSpPr>
            <p:spPr>
              <a:xfrm>
                <a:off x="612648" y="486000"/>
                <a:ext cx="10963656" cy="436499"/>
              </a:xfrm>
              <a:prstGeom prst="rect">
                <a:avLst/>
              </a:prstGeom>
              <a:blipFill>
                <a:blip r:embed="rId3"/>
                <a:stretch>
                  <a:fillRect l="-1724" t="-7042" b="-42254"/>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QO_6_AN.56_1#68c847f68?pid=f2f6d0147&amp;color=0,0,0&amp;vtp=1&amp;bbb=1"/>
              <p:cNvSpPr/>
              <p:nvPr/>
            </p:nvSpPr>
            <p:spPr>
              <a:xfrm>
                <a:off x="612648" y="930945"/>
                <a:ext cx="10963656" cy="733171"/>
              </a:xfrm>
              <a:prstGeom prst="rect">
                <a:avLst/>
              </a:prstGeom>
              <a:noFill/>
              <a:ln/>
            </p:spPr>
            <p:txBody>
              <a:bodyPr wrap="none" lIns="0" tIns="0" rIns="0" bIns="0" rtlCol="0" anchor="t"/>
              <a:lstStyle/>
              <a:p>
                <a:pPr algn="l" latinLnBrk="1">
                  <a:lnSpc>
                    <a:spcPts val="6200"/>
                  </a:lnSpc>
                </a:pPr>
                <a:r>
                  <a:rPr lang="en-US" altLang="zh-CN" sz="2400" b="1" i="0" dirty="0">
                    <a:solidFill>
                      <a:srgbClr val="FF0000"/>
                    </a:solidFill>
                    <a:latin typeface="Times New Roman" pitchFamily="34" charset="0"/>
                    <a:ea typeface="Microsoft Yahei" pitchFamily="34" charset="-122"/>
                    <a:cs typeface="Times New Roman" pitchFamily="34" charset="-120"/>
                  </a:rPr>
                  <a:t>[答案]</a:t>
                </a:r>
                <a:r>
                  <a:rPr lang="en-US" altLang="zh-CN" sz="2400" b="1" i="0" dirty="0">
                    <a:solidFill>
                      <a:srgbClr val="FF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𝑔</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3" name="QO_6_AN.56_1#68c847f68?pid=f2f6d0147&amp;color=0,0,0&amp;vtp=1&amp;bbb=1"/>
              <p:cNvSpPr>
                <a:spLocks noRot="1" noChangeAspect="1" noMove="1" noResize="1" noEditPoints="1" noAdjustHandles="1" noChangeArrowheads="1" noChangeShapeType="1" noTextEdit="1"/>
              </p:cNvSpPr>
              <p:nvPr/>
            </p:nvSpPr>
            <p:spPr>
              <a:xfrm>
                <a:off x="612648" y="930945"/>
                <a:ext cx="10963656" cy="733171"/>
              </a:xfrm>
              <a:prstGeom prst="rect">
                <a:avLst/>
              </a:prstGeom>
              <a:blipFill>
                <a:blip r:embed="rId4"/>
                <a:stretch>
                  <a:fillRect l="-1724" b="-14167"/>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QO_6_AS.57_1#68c847f68?pid=f2f6d0147&amp;color=0,0,0&amp;vtp=1&amp;bbb=1"/>
              <p:cNvSpPr/>
              <p:nvPr/>
            </p:nvSpPr>
            <p:spPr>
              <a:xfrm>
                <a:off x="612648" y="1676054"/>
                <a:ext cx="10963656" cy="2126996"/>
              </a:xfrm>
              <a:prstGeom prst="rect">
                <a:avLst/>
              </a:prstGeom>
              <a:noFill/>
              <a:ln/>
            </p:spPr>
            <p:txBody>
              <a:bodyPr wrap="none" lIns="0" tIns="0" rIns="0" bIns="0" rtlCol="0" anchor="t"/>
              <a:lstStyle/>
              <a:p>
                <a:pPr algn="l" latinLnBrk="1">
                  <a:lnSpc>
                    <a:spcPts val="45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根据库仑定律，两球相互吸引的库仑力</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𝐹</m:t>
                        </m:r>
                      </m:e>
                      <m:sub>
                        <m:r>
                          <a:rPr lang="en-US" altLang="zh-CN" sz="2400" baseline="-10000">
                            <a:solidFill>
                              <a:srgbClr val="FF0000"/>
                            </a:solidFill>
                            <a:latin typeface="Cambria Math" panose="02040503050406030204" pitchFamily="18" charset="0"/>
                          </a:rPr>
                          <m:t>库</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100"/>
                  </a:lnSpc>
                </a:pP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FF0000"/>
                    </a:solidFill>
                    <a:latin typeface="Times New Roman" pitchFamily="34" charset="0"/>
                    <a:ea typeface="Microsoft Yahei" pitchFamily="34" charset="-122"/>
                    <a:cs typeface="Times New Roman" pitchFamily="34" charset="-120"/>
                  </a:rPr>
                  <a:t>球和</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𝐵</m:t>
                    </m:r>
                  </m:oMath>
                </a14:m>
                <a:r>
                  <a:rPr lang="en-US" altLang="zh-CN" sz="2400" b="0" i="0" dirty="0">
                    <a:solidFill>
                      <a:srgbClr val="FF0000"/>
                    </a:solidFill>
                    <a:latin typeface="Times New Roman" pitchFamily="34" charset="0"/>
                    <a:ea typeface="Microsoft Yahei" pitchFamily="34" charset="-122"/>
                    <a:cs typeface="Times New Roman" pitchFamily="34" charset="-120"/>
                  </a:rPr>
                  <a:t>球的加速度相同，以</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𝐵</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球为研究对象，由牛顿第二定律有</a:t>
                </a:r>
                <a:endParaRPr lang="en-US" altLang="zh-CN" sz="2400" dirty="0"/>
              </a:p>
              <a:p>
                <a:pPr latinLnBrk="1">
                  <a:lnSpc>
                    <a:spcPts val="41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𝐹</m:t>
                        </m:r>
                      </m:e>
                      <m:sub>
                        <m:r>
                          <a:rPr lang="en-US" altLang="zh-CN" sz="2400" baseline="-10000">
                            <a:solidFill>
                              <a:srgbClr val="FF0000"/>
                            </a:solidFill>
                            <a:latin typeface="Cambria Math" panose="02040503050406030204" pitchFamily="18" charset="0"/>
                          </a:rPr>
                          <m:t>库</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𝑚𝑔</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sin</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30</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up>
                    </m:s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𝑚𝑎</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3900"/>
                  </a:lnSpc>
                </a:pPr>
                <a:r>
                  <a:rPr lang="en-US" altLang="zh-CN" sz="2400" b="0" i="0">
                    <a:solidFill>
                      <a:srgbClr val="FF0000"/>
                    </a:solidFill>
                    <a:latin typeface="Times New Roman" pitchFamily="34" charset="0"/>
                    <a:ea typeface="Microsoft Yahei" pitchFamily="34" charset="-122"/>
                    <a:cs typeface="Times New Roman" pitchFamily="34" charset="-120"/>
                  </a:rPr>
                  <a:t>解得</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𝑔</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4" name="QO_6_AS.57_1#68c847f68?pid=f2f6d0147&amp;color=0,0,0&amp;vtp=1&amp;bbb=1"/>
              <p:cNvSpPr>
                <a:spLocks noRot="1" noChangeAspect="1" noMove="1" noResize="1" noEditPoints="1" noAdjustHandles="1" noChangeArrowheads="1" noChangeShapeType="1" noTextEdit="1"/>
              </p:cNvSpPr>
              <p:nvPr/>
            </p:nvSpPr>
            <p:spPr>
              <a:xfrm>
                <a:off x="612648" y="1676054"/>
                <a:ext cx="10963656" cy="2126996"/>
              </a:xfrm>
              <a:prstGeom prst="rect">
                <a:avLst/>
              </a:prstGeom>
              <a:blipFill>
                <a:blip r:embed="rId5"/>
                <a:stretch>
                  <a:fillRect l="-1724" b="-4585"/>
                </a:stretch>
              </a:blipFill>
              <a:ln/>
            </p:spPr>
            <p:txBody>
              <a:bodyPr/>
              <a:lstStyle/>
              <a:p>
                <a:r>
                  <a:rPr lang="zh-CN" altLang="en-US">
                    <a:noFill/>
                  </a:rPr>
                  <a:t> </a:t>
                </a:r>
              </a:p>
            </p:txBody>
          </p:sp>
        </mc:Fallback>
      </mc:AlternateContent>
      <p:sp>
        <p:nvSpPr>
          <p:cNvPr id="5" name="QO_6_BD.58_1#5123b6282?pid=f2f6d0147&amp;color=0,0,0&amp;vtp=1&amp;bbb=1"/>
          <p:cNvSpPr/>
          <p:nvPr/>
        </p:nvSpPr>
        <p:spPr>
          <a:xfrm>
            <a:off x="612648" y="3806923"/>
            <a:ext cx="10963656" cy="436499"/>
          </a:xfrm>
          <a:prstGeom prst="rect">
            <a:avLst/>
          </a:prstGeom>
          <a:noFill/>
          <a:ln/>
        </p:spPr>
        <p:txBody>
          <a:bodyPr wrap="none" lIns="0" tIns="0" rIns="0" bIns="0" rtlCol="0" anchor="t"/>
          <a:lstStyle/>
          <a:p>
            <a:pPr algn="l" latinLnBrk="1">
              <a:lnSpc>
                <a:spcPts val="3800"/>
              </a:lnSpc>
            </a:pPr>
            <a:r>
              <a:rPr lang="en-US" altLang="zh-CN" sz="2400" b="0" i="0" dirty="0">
                <a:solidFill>
                  <a:srgbClr val="AE8CBB"/>
                </a:solidFill>
                <a:latin typeface="Times New Roman" pitchFamily="34" charset="0"/>
                <a:ea typeface="Microsoft Yahei" pitchFamily="34" charset="-122"/>
                <a:cs typeface="Times New Roman" pitchFamily="34" charset="-120"/>
              </a:rPr>
              <a:t>（2）</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恒力的大小。</a:t>
            </a:r>
            <a:endParaRPr lang="en-US" altLang="zh-CN" sz="2400" dirty="0"/>
          </a:p>
        </p:txBody>
      </p:sp>
      <mc:AlternateContent xmlns:mc="http://schemas.openxmlformats.org/markup-compatibility/2006" xmlns:a14="http://schemas.microsoft.com/office/drawing/2010/main">
        <mc:Choice Requires="a14">
          <p:sp>
            <p:nvSpPr>
              <p:cNvPr id="6" name="QO_6_AN.59_1#5123b6282?pid=f2f6d0147&amp;color=0,0,0&amp;vtp=1&amp;bbb=1"/>
              <p:cNvSpPr/>
              <p:nvPr/>
            </p:nvSpPr>
            <p:spPr>
              <a:xfrm>
                <a:off x="612648" y="4244755"/>
                <a:ext cx="10963656" cy="723202"/>
              </a:xfrm>
              <a:prstGeom prst="rect">
                <a:avLst/>
              </a:prstGeom>
              <a:noFill/>
              <a:ln/>
            </p:spPr>
            <p:txBody>
              <a:bodyPr wrap="none" lIns="0" tIns="0" rIns="0" bIns="0" rtlCol="0" anchor="t"/>
              <a:lstStyle/>
              <a:p>
                <a:pPr algn="l" latinLnBrk="1">
                  <a:lnSpc>
                    <a:spcPts val="6100"/>
                  </a:lnSpc>
                </a:pPr>
                <a:r>
                  <a:rPr lang="en-US" altLang="zh-CN" sz="2400" b="1" i="0" dirty="0">
                    <a:solidFill>
                      <a:srgbClr val="FF0000"/>
                    </a:solidFill>
                    <a:latin typeface="Times New Roman" pitchFamily="34" charset="0"/>
                    <a:ea typeface="Microsoft Yahei" pitchFamily="34" charset="-122"/>
                    <a:cs typeface="Times New Roman" pitchFamily="34" charset="-120"/>
                  </a:rPr>
                  <a:t>[答案]</a:t>
                </a:r>
                <a:r>
                  <a:rPr lang="en-US" altLang="zh-CN" sz="2400" b="1" i="0" dirty="0">
                    <a:solidFill>
                      <a:srgbClr val="FF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6" name="QO_6_AN.59_1#5123b6282?pid=f2f6d0147&amp;color=0,0,0&amp;vtp=1&amp;bbb=1"/>
              <p:cNvSpPr>
                <a:spLocks noRot="1" noChangeAspect="1" noMove="1" noResize="1" noEditPoints="1" noAdjustHandles="1" noChangeArrowheads="1" noChangeShapeType="1" noTextEdit="1"/>
              </p:cNvSpPr>
              <p:nvPr/>
            </p:nvSpPr>
            <p:spPr>
              <a:xfrm>
                <a:off x="612648" y="4244755"/>
                <a:ext cx="10963656" cy="723202"/>
              </a:xfrm>
              <a:prstGeom prst="rect">
                <a:avLst/>
              </a:prstGeom>
              <a:blipFill>
                <a:blip r:embed="rId6"/>
                <a:stretch>
                  <a:fillRect l="-1724" b="-14286"/>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QO_6_AS.60_1#5123b6282?pid=f2f6d0147&amp;color=0,0,0&amp;vtp=1&amp;bbb=1"/>
              <p:cNvSpPr/>
              <p:nvPr/>
            </p:nvSpPr>
            <p:spPr>
              <a:xfrm>
                <a:off x="612648" y="4969735"/>
                <a:ext cx="10963656" cy="1034288"/>
              </a:xfrm>
              <a:prstGeom prst="rect">
                <a:avLst/>
              </a:prstGeom>
              <a:noFill/>
              <a:ln/>
            </p:spPr>
            <p:txBody>
              <a:bodyPr wrap="none" lIns="0" tIns="0" rIns="0" bIns="0" rtlCol="0" anchor="t"/>
              <a:lstStyle/>
              <a:p>
                <a:pPr algn="l" latinLnBrk="1">
                  <a:lnSpc>
                    <a:spcPts val="41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以</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FF0000"/>
                    </a:solidFill>
                    <a:latin typeface="Times New Roman" pitchFamily="34" charset="0"/>
                    <a:ea typeface="Microsoft Yahei" pitchFamily="34" charset="-122"/>
                    <a:cs typeface="Times New Roman" pitchFamily="34" charset="-120"/>
                  </a:rPr>
                  <a:t>球和</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𝐵</m:t>
                    </m:r>
                  </m:oMath>
                </a14:m>
                <a:r>
                  <a:rPr lang="en-US" altLang="zh-CN" sz="2400" b="0" i="0" dirty="0">
                    <a:solidFill>
                      <a:srgbClr val="FF0000"/>
                    </a:solidFill>
                    <a:latin typeface="Times New Roman" pitchFamily="34" charset="0"/>
                    <a:ea typeface="Microsoft Yahei" pitchFamily="34" charset="-122"/>
                    <a:cs typeface="Times New Roman" pitchFamily="34" charset="-120"/>
                  </a:rPr>
                  <a:t>球整体为研究对象，由牛顿第二定律有</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𝐹</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𝑚𝑔</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sin</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𝜃</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𝑚𝑎</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3900"/>
                  </a:lnSpc>
                </a:pPr>
                <a:r>
                  <a:rPr lang="en-US" altLang="zh-CN" sz="2400" b="0" i="0">
                    <a:solidFill>
                      <a:srgbClr val="FF0000"/>
                    </a:solidFill>
                    <a:latin typeface="Times New Roman" pitchFamily="34" charset="0"/>
                    <a:ea typeface="Microsoft Yahei" pitchFamily="34" charset="-122"/>
                    <a:cs typeface="Times New Roman" pitchFamily="34" charset="-120"/>
                  </a:rPr>
                  <a:t>解得</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𝐹</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7" name="QO_6_AS.60_1#5123b6282?pid=f2f6d0147&amp;color=0,0,0&amp;vtp=1&amp;bbb=1"/>
              <p:cNvSpPr>
                <a:spLocks noRot="1" noChangeAspect="1" noMove="1" noResize="1" noEditPoints="1" noAdjustHandles="1" noChangeArrowheads="1" noChangeShapeType="1" noTextEdit="1"/>
              </p:cNvSpPr>
              <p:nvPr/>
            </p:nvSpPr>
            <p:spPr>
              <a:xfrm>
                <a:off x="612648" y="4969735"/>
                <a:ext cx="10963656" cy="1034288"/>
              </a:xfrm>
              <a:prstGeom prst="rect">
                <a:avLst/>
              </a:prstGeom>
              <a:blipFill>
                <a:blip r:embed="rId7"/>
                <a:stretch>
                  <a:fillRect l="-1724" b="-10588"/>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left)">
                                      <p:cBhvr>
                                        <p:cTn id="21" dur="500"/>
                                        <p:tgtEl>
                                          <p:spTgt spid="4">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500"/>
                                        <p:tgtEl>
                                          <p:spTgt spid="4">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bg/>
                                          </p:spTgt>
                                        </p:tgtEl>
                                        <p:attrNameLst>
                                          <p:attrName>style.visibility</p:attrName>
                                        </p:attrNameLst>
                                      </p:cBhvr>
                                      <p:to>
                                        <p:strVal val="visible"/>
                                      </p:to>
                                    </p:set>
                                    <p:animEffect transition="in" filter="wipe(left)">
                                      <p:cBhvr>
                                        <p:cTn id="32" dur="500"/>
                                        <p:tgtEl>
                                          <p:spTgt spid="6">
                                            <p:bg/>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left)">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bg/>
                                          </p:spTgt>
                                        </p:tgtEl>
                                        <p:attrNameLst>
                                          <p:attrName>style.visibility</p:attrName>
                                        </p:attrNameLst>
                                      </p:cBhvr>
                                      <p:to>
                                        <p:strVal val="visible"/>
                                      </p:to>
                                    </p:set>
                                    <p:animEffect transition="in" filter="wipe(left)">
                                      <p:cBhvr>
                                        <p:cTn id="40" dur="500"/>
                                        <p:tgtEl>
                                          <p:spTgt spid="7">
                                            <p:bg/>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wipe(left)">
                                      <p:cBhvr>
                                        <p:cTn id="43" dur="500"/>
                                        <p:tgtEl>
                                          <p:spTgt spid="7">
                                            <p:txEl>
                                              <p:pRg st="0" end="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
                                            <p:txEl>
                                              <p:pRg st="1" end="1"/>
                                            </p:txEl>
                                          </p:spTgt>
                                        </p:tgtEl>
                                        <p:attrNameLst>
                                          <p:attrName>style.visibility</p:attrName>
                                        </p:attrNameLst>
                                      </p:cBhvr>
                                      <p:to>
                                        <p:strVal val="visible"/>
                                      </p:to>
                                    </p:set>
                                    <p:animEffect transition="in" filter="wipe(left)">
                                      <p:cBhvr>
                                        <p:cTn id="4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6" grpId="0" build="p" animBg="1"/>
      <p:bldP spid="7"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name="Slide 23&amp;si=23">
    <p:spTree>
      <p:nvGrpSpPr>
        <p:cNvPr id="1" name=""/>
        <p:cNvGrpSpPr/>
        <p:nvPr/>
      </p:nvGrpSpPr>
      <p:grpSpPr>
        <a:xfrm>
          <a:off x="0" y="0"/>
          <a:ext cx="0" cy="0"/>
          <a:chOff x="0" y="0"/>
          <a:chExt cx="0" cy="0"/>
        </a:xfrm>
      </p:grpSpPr>
      <p:sp>
        <p:nvSpPr>
          <p:cNvPr id="2" name="P_5#234278bcc?pid=e6b875f97&amp;color=0,0,0&amp;vtp=1&amp;bt=1&amp;bbb=1"/>
          <p:cNvSpPr/>
          <p:nvPr/>
        </p:nvSpPr>
        <p:spPr>
          <a:xfrm>
            <a:off x="612648" y="486000"/>
            <a:ext cx="10963656" cy="1037400"/>
          </a:xfrm>
          <a:prstGeom prst="rect">
            <a:avLst/>
          </a:prstGeom>
          <a:noFill/>
          <a:ln/>
        </p:spPr>
        <p:txBody>
          <a:bodyPr wrap="none" lIns="0" tIns="0" rIns="0" bIns="0" rtlCol="0" anchor="t"/>
          <a:lstStyle/>
          <a:p>
            <a:pPr algn="l" latinLnBrk="1">
              <a:lnSpc>
                <a:spcPts val="4400"/>
              </a:lnSpc>
            </a:pPr>
            <a:r>
              <a:rPr lang="en-US" altLang="zh-CN" sz="2400" b="1" i="0">
                <a:solidFill>
                  <a:srgbClr val="000000"/>
                </a:solidFill>
                <a:latin typeface="Times New Roman" pitchFamily="34" charset="0"/>
                <a:ea typeface="Microsoft Yahei" pitchFamily="34" charset="-122"/>
                <a:cs typeface="Times New Roman" pitchFamily="34" charset="-120"/>
              </a:rPr>
              <a:t>核心提炼</a:t>
            </a:r>
          </a:p>
          <a:p>
            <a:pPr marL="0" marR="0" lvl="0" indent="0" defTabSz="914400" rtl="0" eaLnBrk="1" fontAlgn="auto" latinLnBrk="1" hangingPunct="1">
              <a:lnSpc>
                <a:spcPts val="42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1.三个自由点电荷的平衡条件及规律</a:t>
            </a:r>
            <a:endParaRPr lang="en-US" altLang="zh-CN" sz="2400" dirty="0"/>
          </a:p>
        </p:txBody>
      </p:sp>
      <p:graphicFrame>
        <p:nvGraphicFramePr>
          <p:cNvPr id="24" name="P_5_BD#234278bcc?colgroup=4,30&amp;pid=e6b875f97&amp;color=0,0,0&amp;vtp=1&amp;bbb=1&amp;hb=1"/>
          <p:cNvGraphicFramePr>
            <a:graphicFrameLocks noGrp="1"/>
          </p:cNvGraphicFramePr>
          <p:nvPr>
            <p:extLst>
              <p:ext uri="{D42A27DB-BD31-4B8C-83A1-F6EECF244321}">
                <p14:modId xmlns:p14="http://schemas.microsoft.com/office/powerpoint/2010/main" val="1361523525"/>
              </p:ext>
            </p:extLst>
          </p:nvPr>
        </p:nvGraphicFramePr>
        <p:xfrm>
          <a:off x="612648" y="1660242"/>
          <a:ext cx="10963656" cy="2382012"/>
        </p:xfrm>
        <a:graphic>
          <a:graphicData uri="http://schemas.openxmlformats.org/drawingml/2006/table">
            <a:tbl>
              <a:tblPr/>
              <a:tblGrid>
                <a:gridCol w="1645920">
                  <a:extLst>
                    <a:ext uri="{9D8B030D-6E8A-4147-A177-3AD203B41FA5}">
                      <a16:colId xmlns:a16="http://schemas.microsoft.com/office/drawing/2014/main" val="20000"/>
                    </a:ext>
                  </a:extLst>
                </a:gridCol>
                <a:gridCol w="9317736">
                  <a:extLst>
                    <a:ext uri="{9D8B030D-6E8A-4147-A177-3AD203B41FA5}">
                      <a16:colId xmlns:a16="http://schemas.microsoft.com/office/drawing/2014/main" val="20001"/>
                    </a:ext>
                  </a:extLst>
                </a:gridCol>
              </a:tblGrid>
              <a:tr h="974344">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平衡条件</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a:solidFill>
                            <a:srgbClr val="000000"/>
                          </a:solidFill>
                          <a:latin typeface="Times New Roman" pitchFamily="34" charset="0"/>
                          <a:ea typeface="Microsoft Yahei" pitchFamily="34" charset="-122"/>
                          <a:cs typeface="Times New Roman" pitchFamily="34" charset="-120"/>
                        </a:rPr>
                        <a:t>每个点电荷受另外两个点电荷的合力为零或每个点电荷处于另外两个</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点电荷的合电场强度为零的位置</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07668">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平衡规律</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10400"/>
                        </a:lnSpc>
                      </a:pPr>
                      <a:r>
                        <a:rPr lang="en-US" altLang="zh-CN" sz="5850" b="0" i="0" kern="0" spc="-99900">
                          <a:solidFill>
                            <a:srgbClr val="FFFFFF"/>
                          </a:solidFill>
                          <a:latin typeface="Times New Roman" pitchFamily="34" charset="0"/>
                          <a:ea typeface="Microsoft Yahei" pitchFamily="34" charset="-122"/>
                          <a:cs typeface="Times New Roman" pitchFamily="34" charset="-120"/>
                        </a:rPr>
                        <a:t>_</a:t>
                      </a:r>
                      <a:r>
                        <a:rPr lang="en-US" altLang="zh-CN" sz="900" b="0" i="0" kern="0" spc="0">
                          <a:solidFill>
                            <a:srgbClr val="FFFFFF"/>
                          </a:solidFill>
                          <a:latin typeface="SimSun" panose="02010600030101010101" pitchFamily="2" charset="-122"/>
                          <a:ea typeface="Microsoft Yahei" pitchFamily="34" charset="-122"/>
                          <a:cs typeface="Times New Roman" pitchFamily="34" charset="-120"/>
                        </a:rPr>
                        <a:t>________________________________________________________________________________</a:t>
                      </a:r>
                      <a:endParaRPr lang="en-US" altLang="zh-CN" sz="900" spc="0" dirty="0">
                        <a:latin typeface="SimSun" panose="02010600030101010101" pitchFamily="2" charset="-122"/>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P_5_BD#234278bcc.table_image?tii=1&amp;pid=e6b875f97&amp;color=0,0,0&amp;tib=255,255,255&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4681728" y="2748632"/>
            <a:ext cx="4471416" cy="1179576"/>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23.xml><?xml version="1.0" encoding="utf-8"?>
<p:sld xmlns:a="http://schemas.openxmlformats.org/drawingml/2006/main" xmlns:r="http://schemas.openxmlformats.org/officeDocument/2006/relationships" xmlns:p="http://schemas.openxmlformats.org/presentationml/2006/main">
  <p:cSld name="Slide 24&amp;si=24">
    <p:spTree>
      <p:nvGrpSpPr>
        <p:cNvPr id="1" name=""/>
        <p:cNvGrpSpPr/>
        <p:nvPr/>
      </p:nvGrpSpPr>
      <p:grpSpPr>
        <a:xfrm>
          <a:off x="0" y="0"/>
          <a:ext cx="0" cy="0"/>
          <a:chOff x="0" y="0"/>
          <a:chExt cx="0" cy="0"/>
        </a:xfrm>
      </p:grpSpPr>
      <p:sp>
        <p:nvSpPr>
          <p:cNvPr id="2" name="P_5#234278bcc?sp=1&amp;pid=e6b875f97&amp;color=0,0,0&amp;vtp=1&amp;bt=1&amp;bbb=1"/>
          <p:cNvSpPr/>
          <p:nvPr/>
        </p:nvSpPr>
        <p:spPr>
          <a:xfrm>
            <a:off x="612648" y="486000"/>
            <a:ext cx="10963656" cy="478600"/>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Times New Roman" pitchFamily="34" charset="0"/>
                <a:ea typeface="Microsoft Yahei" pitchFamily="34" charset="-122"/>
                <a:cs typeface="Times New Roman" pitchFamily="34" charset="-120"/>
              </a:rPr>
              <a:t>2.四步解决静电力作用下的平衡或动力学问题</a:t>
            </a:r>
            <a:endParaRPr lang="en-US" altLang="zh-CN" sz="2400" dirty="0"/>
          </a:p>
        </p:txBody>
      </p:sp>
      <p:pic>
        <p:nvPicPr>
          <p:cNvPr id="3" name="P_5_BD#234278bcc?pid=e6b875f97&amp;color=0,0,0&amp;tib=255,255,255&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3520440" y="1103982"/>
            <a:ext cx="5148072" cy="2578608"/>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24.xml><?xml version="1.0" encoding="utf-8"?>
<p:sld xmlns:a="http://schemas.openxmlformats.org/drawingml/2006/main" xmlns:r="http://schemas.openxmlformats.org/officeDocument/2006/relationships" xmlns:p="http://schemas.openxmlformats.org/presentationml/2006/main">
  <p:cSld name="Slide 25&amp;si=25">
    <p:spTree>
      <p:nvGrpSpPr>
        <p:cNvPr id="1" name=""/>
        <p:cNvGrpSpPr/>
        <p:nvPr/>
      </p:nvGrpSpPr>
      <p:grpSpPr>
        <a:xfrm>
          <a:off x="0" y="0"/>
          <a:ext cx="0" cy="0"/>
          <a:chOff x="0" y="0"/>
          <a:chExt cx="0" cy="0"/>
        </a:xfrm>
      </p:grpSpPr>
      <p:sp>
        <p:nvSpPr>
          <p:cNvPr id="2" name="C_4_BD#44a6499be?pid=e416428e1&amp;color=0,0,0&amp;vtp=1&amp;bt=1&amp;bbb=1"/>
          <p:cNvSpPr/>
          <p:nvPr/>
        </p:nvSpPr>
        <p:spPr>
          <a:xfrm>
            <a:off x="612648" y="486000"/>
            <a:ext cx="10963656" cy="1041400"/>
          </a:xfrm>
          <a:prstGeom prst="rect">
            <a:avLst/>
          </a:prstGeom>
          <a:noFill/>
          <a:ln/>
        </p:spPr>
        <p:txBody>
          <a:bodyPr wrap="none" lIns="0" tIns="0" rIns="0" bIns="0" rtlCol="0" anchor="t"/>
          <a:lstStyle/>
          <a:p>
            <a:pPr algn="ctr" latinLnBrk="1">
              <a:lnSpc>
                <a:spcPts val="5200"/>
              </a:lnSpc>
            </a:pPr>
            <a:r>
              <a:rPr lang="en-US" altLang="zh-CN" sz="3000" b="1" i="0" dirty="0">
                <a:solidFill>
                  <a:srgbClr val="000000"/>
                </a:solidFill>
                <a:latin typeface="Times New Roman" pitchFamily="34" charset="0"/>
                <a:ea typeface="Microsoft Yahei" pitchFamily="34" charset="-122"/>
                <a:cs typeface="Times New Roman" pitchFamily="34" charset="-120"/>
              </a:rPr>
              <a:t>考点二</a:t>
            </a:r>
            <a:r>
              <a:rPr lang="en-US" altLang="zh-CN" sz="3000" b="1" i="0" dirty="0">
                <a:solidFill>
                  <a:srgbClr val="000000"/>
                </a:solidFill>
                <a:latin typeface="SimSun" pitchFamily="34" charset="0"/>
                <a:ea typeface="SimSun" pitchFamily="34" charset="-122"/>
                <a:cs typeface="SimSun" pitchFamily="34" charset="-120"/>
              </a:rPr>
              <a:t> </a:t>
            </a:r>
            <a:r>
              <a:rPr lang="en-US" altLang="zh-CN" sz="3000" b="1" i="0" dirty="0">
                <a:solidFill>
                  <a:srgbClr val="000000"/>
                </a:solidFill>
                <a:latin typeface="Times New Roman" pitchFamily="34" charset="0"/>
                <a:ea typeface="Microsoft Yahei" pitchFamily="34" charset="-122"/>
                <a:cs typeface="Times New Roman" pitchFamily="34" charset="-120"/>
              </a:rPr>
              <a:t>电场强度的理解及计算</a:t>
            </a:r>
            <a:endParaRPr lang="en-US" altLang="zh-CN" sz="3000" dirty="0"/>
          </a:p>
        </p:txBody>
      </p:sp>
      <p:sp>
        <p:nvSpPr>
          <p:cNvPr id="3" name="P_5#3791d869e?sp=1&amp;pid=44a6499be&amp;color=0,0,0&amp;vtp=1&amp;bbb=1"/>
          <p:cNvSpPr/>
          <p:nvPr/>
        </p:nvSpPr>
        <p:spPr>
          <a:xfrm>
            <a:off x="612648" y="1155563"/>
            <a:ext cx="10963656" cy="478600"/>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Times New Roman" pitchFamily="34" charset="0"/>
                <a:ea typeface="Microsoft Yahei" pitchFamily="34" charset="-122"/>
                <a:cs typeface="Times New Roman" pitchFamily="34" charset="-120"/>
              </a:rPr>
              <a:t>1.电场强度的性质</a:t>
            </a:r>
            <a:endParaRPr lang="en-US" altLang="zh-CN" sz="2400" dirty="0"/>
          </a:p>
        </p:txBody>
      </p:sp>
      <mc:AlternateContent xmlns:mc="http://schemas.openxmlformats.org/markup-compatibility/2006" xmlns:a14="http://schemas.microsoft.com/office/drawing/2010/main">
        <mc:Choice Requires="a14">
          <p:graphicFrame>
            <p:nvGraphicFramePr>
              <p:cNvPr id="26" name="P_5_BD#3791d869e?colgroup=3,31&amp;pid=44a6499be&amp;color=0,0,0&amp;vtp=1&amp;bbb=1&amp;hb=1"/>
              <p:cNvGraphicFramePr>
                <a:graphicFrameLocks noGrp="1"/>
              </p:cNvGraphicFramePr>
              <p:nvPr>
                <p:extLst>
                  <p:ext uri="{D42A27DB-BD31-4B8C-83A1-F6EECF244321}">
                    <p14:modId xmlns:p14="http://schemas.microsoft.com/office/powerpoint/2010/main" val="1969602991"/>
                  </p:ext>
                </p:extLst>
              </p:nvPr>
            </p:nvGraphicFramePr>
            <p:xfrm>
              <a:off x="612648" y="1773272"/>
              <a:ext cx="10963656" cy="2447544"/>
            </p:xfrm>
            <a:graphic>
              <a:graphicData uri="http://schemas.openxmlformats.org/drawingml/2006/table">
                <a:tbl>
                  <a:tblPr/>
                  <a:tblGrid>
                    <a:gridCol w="1316736">
                      <a:extLst>
                        <a:ext uri="{9D8B030D-6E8A-4147-A177-3AD203B41FA5}">
                          <a16:colId xmlns:a16="http://schemas.microsoft.com/office/drawing/2014/main" val="20000"/>
                        </a:ext>
                      </a:extLst>
                    </a:gridCol>
                    <a:gridCol w="9646920">
                      <a:extLst>
                        <a:ext uri="{9D8B030D-6E8A-4147-A177-3AD203B41FA5}">
                          <a16:colId xmlns:a16="http://schemas.microsoft.com/office/drawing/2014/main" val="20001"/>
                        </a:ext>
                      </a:extLst>
                    </a:gridCol>
                  </a:tblGrid>
                  <a:tr h="498856">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矢量性</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规定正电荷在电场中某点所受电场力的方向为该点电场强度的方向</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74344">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唯一性</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dirty="0">
                              <a:solidFill>
                                <a:srgbClr val="000000"/>
                              </a:solidFill>
                              <a:latin typeface="Times New Roman" pitchFamily="34" charset="0"/>
                              <a:ea typeface="Microsoft Yahei" pitchFamily="34" charset="-122"/>
                              <a:cs typeface="Times New Roman" pitchFamily="34" charset="-120"/>
                            </a:rPr>
                            <a:t>电场中某一点的电场强度</a:t>
                          </a: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𝐸</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是唯一的</a:t>
                          </a:r>
                          <a:r>
                            <a:rPr lang="en-US" altLang="zh-CN" sz="2400" b="0" i="0" spc="-10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它的大小和方向与放入该点的电</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荷</a:t>
                          </a: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𝑞</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无关</a:t>
                          </a:r>
                          <a:r>
                            <a:rPr lang="en-US" altLang="zh-CN" sz="2400" b="0" i="0" spc="-10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它决定于形成电场的电荷（场源电荷）及空间位置</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74344">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叠加性</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dirty="0">
                              <a:solidFill>
                                <a:srgbClr val="000000"/>
                              </a:solidFill>
                              <a:latin typeface="Times New Roman" pitchFamily="34" charset="0"/>
                              <a:ea typeface="Microsoft Yahei" pitchFamily="34" charset="-122"/>
                              <a:cs typeface="Times New Roman" pitchFamily="34" charset="-120"/>
                            </a:rPr>
                            <a:t>如果有几个静止点电荷在空间同时产生电场</a:t>
                          </a:r>
                          <a:r>
                            <a:rPr lang="en-US" altLang="zh-CN" sz="2400" b="0" i="0" spc="-10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那么空间某点的电场强度</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是各场源电荷单独存在时在该点所产生的电场强度的矢量和</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Choice>
        <mc:Fallback xmlns="">
          <p:graphicFrame>
            <p:nvGraphicFramePr>
              <p:cNvPr id="26" name="P_5_BD#3791d869e?colgroup=3,31&amp;pid=44a6499be&amp;color=0,0,0&amp;vtp=1&amp;bbb=1&amp;hb=1"/>
              <p:cNvGraphicFramePr>
                <a:graphicFrameLocks noGrp="1"/>
              </p:cNvGraphicFramePr>
              <p:nvPr>
                <p:extLst>
                  <p:ext uri="{D42A27DB-BD31-4B8C-83A1-F6EECF244321}">
                    <p14:modId xmlns:p14="http://schemas.microsoft.com/office/powerpoint/2010/main" val="1969602991"/>
                  </p:ext>
                </p:extLst>
              </p:nvPr>
            </p:nvGraphicFramePr>
            <p:xfrm>
              <a:off x="612648" y="1773272"/>
              <a:ext cx="10963656" cy="2447544"/>
            </p:xfrm>
            <a:graphic>
              <a:graphicData uri="http://schemas.openxmlformats.org/drawingml/2006/table">
                <a:tbl>
                  <a:tblPr/>
                  <a:tblGrid>
                    <a:gridCol w="1316736">
                      <a:extLst>
                        <a:ext uri="{9D8B030D-6E8A-4147-A177-3AD203B41FA5}">
                          <a16:colId xmlns:a16="http://schemas.microsoft.com/office/drawing/2014/main" val="20000"/>
                        </a:ext>
                      </a:extLst>
                    </a:gridCol>
                    <a:gridCol w="9646920">
                      <a:extLst>
                        <a:ext uri="{9D8B030D-6E8A-4147-A177-3AD203B41FA5}">
                          <a16:colId xmlns:a16="http://schemas.microsoft.com/office/drawing/2014/main" val="20001"/>
                        </a:ext>
                      </a:extLst>
                    </a:gridCol>
                  </a:tblGrid>
                  <a:tr h="498856">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矢量性</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规定正电荷在电场中某点所受电场力的方向为该点电场强度的方向</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74344">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唯一性</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13708" t="-50932" r="-126" b="-114286"/>
                          </a:stretch>
                        </a:blipFill>
                      </a:tcPr>
                    </a:tc>
                    <a:extLst>
                      <a:ext uri="{0D108BD9-81ED-4DB2-BD59-A6C34878D82A}">
                        <a16:rowId xmlns:a16="http://schemas.microsoft.com/office/drawing/2014/main" val="10001"/>
                      </a:ext>
                    </a:extLst>
                  </a:tr>
                  <a:tr h="974344">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叠加性</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dirty="0">
                              <a:solidFill>
                                <a:srgbClr val="000000"/>
                              </a:solidFill>
                              <a:latin typeface="Times New Roman" pitchFamily="34" charset="0"/>
                              <a:ea typeface="Microsoft Yahei" pitchFamily="34" charset="-122"/>
                              <a:cs typeface="Times New Roman" pitchFamily="34" charset="-120"/>
                            </a:rPr>
                            <a:t>如果有几个静止点电荷在空间同时产生电场</a:t>
                          </a:r>
                          <a:r>
                            <a:rPr lang="en-US" altLang="zh-CN" sz="2400" b="0" i="0" spc="-10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那么空间某点的电场强度</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是各场源电荷单独存在时在该点所产生的电场强度的矢量和</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Fallback>
      </mc:AlternateContent>
    </p:spTree>
  </p:cSld>
  <p:clrMapOvr>
    <a:masterClrMapping/>
  </p:clrMapOvr>
  <p:transition>
    <p:split dir="in"/>
  </p:transition>
</p:sld>
</file>

<file path=ppt/slides/slide25.xml><?xml version="1.0" encoding="utf-8"?>
<p:sld xmlns:a="http://schemas.openxmlformats.org/drawingml/2006/main" xmlns:r="http://schemas.openxmlformats.org/officeDocument/2006/relationships" xmlns:p="http://schemas.openxmlformats.org/presentationml/2006/main">
  <p:cSld name="Slide 26&amp;si=26">
    <p:spTree>
      <p:nvGrpSpPr>
        <p:cNvPr id="1" name=""/>
        <p:cNvGrpSpPr/>
        <p:nvPr/>
      </p:nvGrpSpPr>
      <p:grpSpPr>
        <a:xfrm>
          <a:off x="0" y="0"/>
          <a:ext cx="0" cy="0"/>
          <a:chOff x="0" y="0"/>
          <a:chExt cx="0" cy="0"/>
        </a:xfrm>
      </p:grpSpPr>
      <p:sp>
        <p:nvSpPr>
          <p:cNvPr id="2" name="P_5#3791d869e?sp=1&amp;pid=44a6499be&amp;color=0,0,0&amp;vtp=1&amp;bt=1&amp;bbb=1"/>
          <p:cNvSpPr/>
          <p:nvPr/>
        </p:nvSpPr>
        <p:spPr>
          <a:xfrm>
            <a:off x="612648" y="486000"/>
            <a:ext cx="10963656" cy="478600"/>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Times New Roman" pitchFamily="34" charset="0"/>
                <a:ea typeface="Microsoft Yahei" pitchFamily="34" charset="-122"/>
                <a:cs typeface="Times New Roman" pitchFamily="34" charset="-120"/>
              </a:rPr>
              <a:t>2.电场强度三个表达式的比较</a:t>
            </a:r>
            <a:endParaRPr lang="en-US" altLang="zh-CN" sz="2400" dirty="0"/>
          </a:p>
        </p:txBody>
      </p:sp>
      <mc:AlternateContent xmlns:mc="http://schemas.openxmlformats.org/markup-compatibility/2006" xmlns:a14="http://schemas.microsoft.com/office/drawing/2010/main">
        <mc:Choice Requires="a14">
          <p:graphicFrame>
            <p:nvGraphicFramePr>
              <p:cNvPr id="27" name="P_5_BD#3791d869e?colgroup=4,7,12,9&amp;pid=44a6499be&amp;color=0,0,0&amp;vtp=1&amp;bbb=1&amp;hb=1"/>
              <p:cNvGraphicFramePr>
                <a:graphicFrameLocks noGrp="1"/>
              </p:cNvGraphicFramePr>
              <p:nvPr>
                <p:extLst>
                  <p:ext uri="{D42A27DB-BD31-4B8C-83A1-F6EECF244321}">
                    <p14:modId xmlns:p14="http://schemas.microsoft.com/office/powerpoint/2010/main" val="1512023823"/>
                  </p:ext>
                </p:extLst>
              </p:nvPr>
            </p:nvGraphicFramePr>
            <p:xfrm>
              <a:off x="612648" y="1103982"/>
              <a:ext cx="10963656" cy="3726752"/>
            </p:xfrm>
            <a:graphic>
              <a:graphicData uri="http://schemas.openxmlformats.org/drawingml/2006/table">
                <a:tbl>
                  <a:tblPr/>
                  <a:tblGrid>
                    <a:gridCol w="1536192">
                      <a:extLst>
                        <a:ext uri="{9D8B030D-6E8A-4147-A177-3AD203B41FA5}">
                          <a16:colId xmlns:a16="http://schemas.microsoft.com/office/drawing/2014/main" val="20000"/>
                        </a:ext>
                      </a:extLst>
                    </a:gridCol>
                    <a:gridCol w="2523744">
                      <a:extLst>
                        <a:ext uri="{9D8B030D-6E8A-4147-A177-3AD203B41FA5}">
                          <a16:colId xmlns:a16="http://schemas.microsoft.com/office/drawing/2014/main" val="20001"/>
                        </a:ext>
                      </a:extLst>
                    </a:gridCol>
                    <a:gridCol w="3941064">
                      <a:extLst>
                        <a:ext uri="{9D8B030D-6E8A-4147-A177-3AD203B41FA5}">
                          <a16:colId xmlns:a16="http://schemas.microsoft.com/office/drawing/2014/main" val="20002"/>
                        </a:ext>
                      </a:extLst>
                    </a:gridCol>
                    <a:gridCol w="2962656">
                      <a:extLst>
                        <a:ext uri="{9D8B030D-6E8A-4147-A177-3AD203B41FA5}">
                          <a16:colId xmlns:a16="http://schemas.microsoft.com/office/drawing/2014/main" val="20003"/>
                        </a:ext>
                      </a:extLst>
                    </a:gridCol>
                  </a:tblGrid>
                  <a:tr h="791020">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表达式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5800"/>
                            </a:lnSpc>
                          </a:pP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𝐸</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𝐹</m:t>
                                  </m:r>
                                </m:num>
                                <m:den>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𝑞</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5300"/>
                            </a:lnSpc>
                          </a:pP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𝐸</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𝑘</m:t>
                              </m:r>
                              <m:f>
                                <m:f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𝑄</m:t>
                                  </m:r>
                                </m:num>
                                <m:den>
                                  <m:sSup>
                                    <m:sSup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𝑟</m:t>
                                      </m:r>
                                    </m:e>
                                    <m: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2</m:t>
                                      </m:r>
                                    </m:sup>
                                  </m:s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5300"/>
                            </a:lnSpc>
                          </a:pP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𝐸</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𝑈</m:t>
                                  </m:r>
                                </m:num>
                                <m:den>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𝑑</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74344">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意义</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电场强度定义式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a:solidFill>
                                <a:srgbClr val="000000"/>
                              </a:solidFill>
                              <a:latin typeface="Times New Roman" pitchFamily="34" charset="0"/>
                              <a:ea typeface="Microsoft Yahei" pitchFamily="34" charset="-122"/>
                              <a:cs typeface="Times New Roman" pitchFamily="34" charset="-120"/>
                            </a:rPr>
                            <a:t>真空中静止点电荷电场强度</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的决定式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dirty="0">
                              <a:solidFill>
                                <a:srgbClr val="000000"/>
                              </a:solidFill>
                              <a:latin typeface="Times New Roman" pitchFamily="34" charset="0"/>
                              <a:ea typeface="Microsoft Yahei" pitchFamily="34" charset="-122"/>
                              <a:cs typeface="Times New Roman" pitchFamily="34" charset="-120"/>
                            </a:rPr>
                            <a:t>匀强电场中</a:t>
                          </a: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𝐸</m:t>
                              </m:r>
                            </m:oMath>
                          </a14:m>
                          <a:r>
                            <a:rPr lang="en-US" altLang="zh-CN" sz="2400" b="0" i="0" dirty="0">
                              <a:solidFill>
                                <a:srgbClr val="000000"/>
                              </a:solidFill>
                              <a:latin typeface="Times New Roman" pitchFamily="34" charset="0"/>
                              <a:ea typeface="Microsoft Yahei" pitchFamily="34" charset="-122"/>
                              <a:cs typeface="Times New Roman" pitchFamily="34" charset="-120"/>
                            </a:rPr>
                            <a:t>与</a:t>
                          </a: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𝑈</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的</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关系式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87044">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适用条件</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一切电场</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800"/>
                            </a:lnSpc>
                          </a:pPr>
                          <a:r>
                            <a:rPr lang="en-US" altLang="zh-CN" sz="2400" b="0" i="0" dirty="0">
                              <a:solidFill>
                                <a:srgbClr val="000000"/>
                              </a:solidFill>
                              <a:latin typeface="Times New Roman" pitchFamily="34" charset="0"/>
                              <a:ea typeface="Microsoft Yahei" pitchFamily="34" charset="-122"/>
                              <a:cs typeface="Times New Roman" pitchFamily="34" charset="-120"/>
                            </a:rPr>
                            <a:t>①真空;</a:t>
                          </a:r>
                          <a:endParaRPr lang="en-US" altLang="zh-CN" sz="1200" dirty="0"/>
                        </a:p>
                        <a:p>
                          <a:pPr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②</a:t>
                          </a:r>
                          <a:r>
                            <a:rPr lang="en-US" altLang="zh-CN" sz="2400" b="0" i="0" dirty="0">
                              <a:solidFill>
                                <a:srgbClr val="000000"/>
                              </a:solidFill>
                              <a:latin typeface="Times New Roman" pitchFamily="34" charset="0"/>
                              <a:ea typeface="Microsoft Yahei" pitchFamily="34" charset="-122"/>
                              <a:cs typeface="Times New Roman" pitchFamily="34" charset="-120"/>
                            </a:rPr>
                            <a:t>静止点电荷</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匀强电场</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74344">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决定因素</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ctr" latinLnBrk="1" hangingPunct="0">
                            <a:lnSpc>
                              <a:spcPts val="3800"/>
                            </a:lnSpc>
                          </a:pPr>
                          <a:r>
                            <a:rPr lang="en-US" altLang="zh-CN" sz="2400" b="0" i="0">
                              <a:solidFill>
                                <a:srgbClr val="000000"/>
                              </a:solidFill>
                              <a:latin typeface="Times New Roman" pitchFamily="34" charset="0"/>
                              <a:ea typeface="Microsoft Yahei" pitchFamily="34" charset="-122"/>
                              <a:cs typeface="Times New Roman" pitchFamily="34" charset="-120"/>
                            </a:rPr>
                            <a:t>由电场本身决</a:t>
                          </a:r>
                        </a:p>
                        <a:p>
                          <a:pPr marL="0" lvl="0" indent="0" algn="ctr"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定</a:t>
                          </a:r>
                          <a:r>
                            <a:rPr lang="en-US" altLang="zh-CN" sz="2400" b="0" i="0" spc="-10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与</a:t>
                          </a: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𝑞</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无关</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dirty="0">
                              <a:solidFill>
                                <a:srgbClr val="000000"/>
                              </a:solidFill>
                              <a:latin typeface="Times New Roman" pitchFamily="34" charset="0"/>
                              <a:ea typeface="Microsoft Yahei" pitchFamily="34" charset="-122"/>
                              <a:cs typeface="Times New Roman" pitchFamily="34" charset="-120"/>
                            </a:rPr>
                            <a:t>由场源电荷</a:t>
                          </a: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𝑄</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和场源电荷到</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该点的距离</a:t>
                          </a: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𝑟</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共同决定</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dirty="0">
                              <a:solidFill>
                                <a:srgbClr val="000000"/>
                              </a:solidFill>
                              <a:latin typeface="Times New Roman" pitchFamily="34" charset="0"/>
                              <a:ea typeface="Microsoft Yahei" pitchFamily="34" charset="-122"/>
                              <a:cs typeface="Times New Roman" pitchFamily="34" charset="-120"/>
                            </a:rPr>
                            <a:t>由电场本身决定</a:t>
                          </a:r>
                          <a:r>
                            <a:rPr lang="en-US" altLang="zh-CN" sz="2400" b="0" i="0" spc="-10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𝑑</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00" b="0" i="0" kern="0" spc="-99900">
                            <a:solidFill>
                              <a:srgbClr val="FFFFFF"/>
                            </a:solidFill>
                            <a:latin typeface="Times New Roman" pitchFamily="34" charset="0"/>
                            <a:ea typeface="Microsoft Yahei" pitchFamily="34" charset="-122"/>
                            <a:cs typeface="Times New Roman" pitchFamily="34" charset="-120"/>
                          </a:endParaRP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为沿电场方向的距离</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27" name="P_5_BD#3791d869e?colgroup=4,7,12,9&amp;pid=44a6499be&amp;color=0,0,0&amp;vtp=1&amp;bbb=1&amp;hb=1"/>
              <p:cNvGraphicFramePr>
                <a:graphicFrameLocks noGrp="1"/>
              </p:cNvGraphicFramePr>
              <p:nvPr>
                <p:extLst>
                  <p:ext uri="{D42A27DB-BD31-4B8C-83A1-F6EECF244321}">
                    <p14:modId xmlns:p14="http://schemas.microsoft.com/office/powerpoint/2010/main" val="1512023823"/>
                  </p:ext>
                </p:extLst>
              </p:nvPr>
            </p:nvGraphicFramePr>
            <p:xfrm>
              <a:off x="612648" y="1103982"/>
              <a:ext cx="10963656" cy="3726752"/>
            </p:xfrm>
            <a:graphic>
              <a:graphicData uri="http://schemas.openxmlformats.org/drawingml/2006/table">
                <a:tbl>
                  <a:tblPr/>
                  <a:tblGrid>
                    <a:gridCol w="1536192">
                      <a:extLst>
                        <a:ext uri="{9D8B030D-6E8A-4147-A177-3AD203B41FA5}">
                          <a16:colId xmlns:a16="http://schemas.microsoft.com/office/drawing/2014/main" val="20000"/>
                        </a:ext>
                      </a:extLst>
                    </a:gridCol>
                    <a:gridCol w="2523744">
                      <a:extLst>
                        <a:ext uri="{9D8B030D-6E8A-4147-A177-3AD203B41FA5}">
                          <a16:colId xmlns:a16="http://schemas.microsoft.com/office/drawing/2014/main" val="20001"/>
                        </a:ext>
                      </a:extLst>
                    </a:gridCol>
                    <a:gridCol w="3941064">
                      <a:extLst>
                        <a:ext uri="{9D8B030D-6E8A-4147-A177-3AD203B41FA5}">
                          <a16:colId xmlns:a16="http://schemas.microsoft.com/office/drawing/2014/main" val="20002"/>
                        </a:ext>
                      </a:extLst>
                    </a:gridCol>
                    <a:gridCol w="2962656">
                      <a:extLst>
                        <a:ext uri="{9D8B030D-6E8A-4147-A177-3AD203B41FA5}">
                          <a16:colId xmlns:a16="http://schemas.microsoft.com/office/drawing/2014/main" val="20003"/>
                        </a:ext>
                      </a:extLst>
                    </a:gridCol>
                  </a:tblGrid>
                  <a:tr h="791020">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表达式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61111" t="-769" r="-274155" b="-389231"/>
                          </a:stretch>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103091" t="-769" r="-75425" b="-389231"/>
                          </a:stretch>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270370" t="-769" r="-412" b="-389231"/>
                          </a:stretch>
                        </a:blipFill>
                      </a:tcPr>
                    </a:tc>
                    <a:extLst>
                      <a:ext uri="{0D108BD9-81ED-4DB2-BD59-A6C34878D82A}">
                        <a16:rowId xmlns:a16="http://schemas.microsoft.com/office/drawing/2014/main" val="10000"/>
                      </a:ext>
                    </a:extLst>
                  </a:tr>
                  <a:tr h="974344">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意义</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电场强度定义式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a:solidFill>
                                <a:srgbClr val="000000"/>
                              </a:solidFill>
                              <a:latin typeface="Times New Roman" pitchFamily="34" charset="0"/>
                              <a:ea typeface="Microsoft Yahei" pitchFamily="34" charset="-122"/>
                              <a:cs typeface="Times New Roman" pitchFamily="34" charset="-120"/>
                            </a:rPr>
                            <a:t>真空中静止点电荷电场强度</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的决定式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270370" t="-81875" r="-412" b="-216250"/>
                          </a:stretch>
                        </a:blipFill>
                      </a:tcPr>
                    </a:tc>
                    <a:extLst>
                      <a:ext uri="{0D108BD9-81ED-4DB2-BD59-A6C34878D82A}">
                        <a16:rowId xmlns:a16="http://schemas.microsoft.com/office/drawing/2014/main" val="10001"/>
                      </a:ext>
                    </a:extLst>
                  </a:tr>
                  <a:tr h="987044">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适用条件</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一切电场</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800"/>
                            </a:lnSpc>
                          </a:pPr>
                          <a:r>
                            <a:rPr lang="en-US" altLang="zh-CN" sz="2400" b="0" i="0" dirty="0">
                              <a:solidFill>
                                <a:srgbClr val="000000"/>
                              </a:solidFill>
                              <a:latin typeface="Times New Roman" pitchFamily="34" charset="0"/>
                              <a:ea typeface="Microsoft Yahei" pitchFamily="34" charset="-122"/>
                              <a:cs typeface="Times New Roman" pitchFamily="34" charset="-120"/>
                            </a:rPr>
                            <a:t>①真空;</a:t>
                          </a:r>
                          <a:endParaRPr lang="en-US" altLang="zh-CN" sz="1200" dirty="0"/>
                        </a:p>
                        <a:p>
                          <a:pPr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②</a:t>
                          </a:r>
                          <a:r>
                            <a:rPr lang="en-US" altLang="zh-CN" sz="2400" b="0" i="0" dirty="0">
                              <a:solidFill>
                                <a:srgbClr val="000000"/>
                              </a:solidFill>
                              <a:latin typeface="Times New Roman" pitchFamily="34" charset="0"/>
                              <a:ea typeface="Microsoft Yahei" pitchFamily="34" charset="-122"/>
                              <a:cs typeface="Times New Roman" pitchFamily="34" charset="-120"/>
                            </a:rPr>
                            <a:t>静止点电荷</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匀强电场</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74344">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决定因素</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61111" t="-283125" r="-274155" b="-15000"/>
                          </a:stretch>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103091" t="-283125" r="-75425" b="-15000"/>
                          </a:stretch>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270370" t="-283125" r="-412" b="-15000"/>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transition>
    <p:split dir="in"/>
  </p:transition>
</p:sld>
</file>

<file path=ppt/slides/slide26.xml><?xml version="1.0" encoding="utf-8"?>
<p:sld xmlns:a="http://schemas.openxmlformats.org/drawingml/2006/main" xmlns:r="http://schemas.openxmlformats.org/officeDocument/2006/relationships" xmlns:p="http://schemas.openxmlformats.org/presentationml/2006/main">
  <p:cSld name="Slide 27&amp;si=27">
    <p:spTree>
      <p:nvGrpSpPr>
        <p:cNvPr id="1" name=""/>
        <p:cNvGrpSpPr/>
        <p:nvPr/>
      </p:nvGrpSpPr>
      <p:grpSpPr>
        <a:xfrm>
          <a:off x="0" y="0"/>
          <a:ext cx="0" cy="0"/>
          <a:chOff x="0" y="0"/>
          <a:chExt cx="0" cy="0"/>
        </a:xfrm>
      </p:grpSpPr>
      <p:sp>
        <p:nvSpPr>
          <p:cNvPr id="2" name="P_5#3791d869e?sp=1&amp;pid=44a6499be&amp;color=0,0,0&amp;vtp=1&amp;bt=1&amp;bbb=1"/>
          <p:cNvSpPr/>
          <p:nvPr/>
        </p:nvSpPr>
        <p:spPr>
          <a:xfrm>
            <a:off x="612648" y="486000"/>
            <a:ext cx="10963656" cy="478600"/>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Times New Roman" pitchFamily="34" charset="0"/>
                <a:ea typeface="Microsoft Yahei" pitchFamily="34" charset="-122"/>
                <a:cs typeface="Times New Roman" pitchFamily="34" charset="-120"/>
              </a:rPr>
              <a:t>3.求解电场强度的非常规思维方法</a:t>
            </a:r>
            <a:endParaRPr lang="en-US" altLang="zh-CN" sz="2400" dirty="0"/>
          </a:p>
        </p:txBody>
      </p:sp>
      <p:graphicFrame>
        <p:nvGraphicFramePr>
          <p:cNvPr id="28" name="P_5_BD#3791d869e?colgroup=5,29&amp;pid=44a6499be&amp;color=0,0,0&amp;vtp=1&amp;bbb=1&amp;hb=1"/>
          <p:cNvGraphicFramePr>
            <a:graphicFrameLocks noGrp="1"/>
          </p:cNvGraphicFramePr>
          <p:nvPr>
            <p:extLst>
              <p:ext uri="{D42A27DB-BD31-4B8C-83A1-F6EECF244321}">
                <p14:modId xmlns:p14="http://schemas.microsoft.com/office/powerpoint/2010/main" val="3161743962"/>
              </p:ext>
            </p:extLst>
          </p:nvPr>
        </p:nvGraphicFramePr>
        <p:xfrm>
          <a:off x="612648" y="1103982"/>
          <a:ext cx="10963656" cy="4895088"/>
        </p:xfrm>
        <a:graphic>
          <a:graphicData uri="http://schemas.openxmlformats.org/drawingml/2006/table">
            <a:tbl>
              <a:tblPr/>
              <a:tblGrid>
                <a:gridCol w="1865376">
                  <a:extLst>
                    <a:ext uri="{9D8B030D-6E8A-4147-A177-3AD203B41FA5}">
                      <a16:colId xmlns:a16="http://schemas.microsoft.com/office/drawing/2014/main" val="20000"/>
                    </a:ext>
                  </a:extLst>
                </a:gridCol>
                <a:gridCol w="9098280">
                  <a:extLst>
                    <a:ext uri="{9D8B030D-6E8A-4147-A177-3AD203B41FA5}">
                      <a16:colId xmlns:a16="http://schemas.microsoft.com/office/drawing/2014/main" val="20001"/>
                    </a:ext>
                  </a:extLst>
                </a:gridCol>
              </a:tblGrid>
              <a:tr h="974344">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叠加法</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a:solidFill>
                            <a:srgbClr val="000000"/>
                          </a:solidFill>
                          <a:latin typeface="Times New Roman" pitchFamily="34" charset="0"/>
                          <a:ea typeface="Microsoft Yahei" pitchFamily="34" charset="-122"/>
                          <a:cs typeface="Times New Roman" pitchFamily="34" charset="-120"/>
                        </a:rPr>
                        <a:t>多个电荷在空间某处产生的电场强度为各电荷在该处所产生的电场</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强度的矢量和</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98856">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平衡法</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带电体受力平衡时可根据平衡条件求解</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74344">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等效法</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dirty="0">
                          <a:solidFill>
                            <a:srgbClr val="000000"/>
                          </a:solidFill>
                          <a:latin typeface="Times New Roman" pitchFamily="34" charset="0"/>
                          <a:ea typeface="Microsoft Yahei" pitchFamily="34" charset="-122"/>
                          <a:cs typeface="Times New Roman" pitchFamily="34" charset="-120"/>
                        </a:rPr>
                        <a:t>在保证效果相同的前提下</a:t>
                      </a:r>
                      <a:r>
                        <a:rPr lang="en-US" altLang="zh-CN" sz="2400" b="0" i="0" spc="-10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将复杂的电场情境变换为简单的或熟悉</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的电场情境</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8856">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对称法</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空间上对称分布的电荷形成的电场具有对称性</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8856">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补偿法</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将有缺口的带电圆环补全为圆环</a:t>
                      </a:r>
                      <a:r>
                        <a:rPr lang="en-US" altLang="zh-CN" sz="2400" b="0" i="0" spc="-10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或将半球面补全为球面等</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49832">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微元法</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dirty="0">
                          <a:solidFill>
                            <a:srgbClr val="000000"/>
                          </a:solidFill>
                          <a:latin typeface="Times New Roman" pitchFamily="34" charset="0"/>
                          <a:ea typeface="Microsoft Yahei" pitchFamily="34" charset="-122"/>
                          <a:cs typeface="Times New Roman" pitchFamily="34" charset="-120"/>
                        </a:rPr>
                        <a:t>将带电体分成许多电荷元</a:t>
                      </a:r>
                      <a:r>
                        <a:rPr lang="en-US" altLang="zh-CN" sz="2400" b="0" i="0" spc="-10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每个电荷元看成点电荷</a:t>
                      </a:r>
                      <a:r>
                        <a:rPr lang="en-US" altLang="zh-CN" sz="2400" b="0" i="0" spc="-10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先根据库仑定</a:t>
                      </a:r>
                    </a:p>
                    <a:p>
                      <a:pPr marL="0" indent="0" algn="l" latinLnBrk="1" hangingPunct="0">
                        <a:lnSpc>
                          <a:spcPts val="3800"/>
                        </a:lnSpc>
                      </a:pPr>
                      <a:r>
                        <a:rPr lang="en-US" altLang="zh-CN" sz="2400" b="0" i="0">
                          <a:solidFill>
                            <a:srgbClr val="000000"/>
                          </a:solidFill>
                          <a:latin typeface="Times New Roman" pitchFamily="34" charset="0"/>
                          <a:ea typeface="Microsoft Yahei" pitchFamily="34" charset="-122"/>
                          <a:cs typeface="Times New Roman" pitchFamily="34" charset="-120"/>
                        </a:rPr>
                        <a:t>律求出每个电荷元的场强</a:t>
                      </a:r>
                      <a:r>
                        <a:rPr lang="en-US" altLang="zh-CN" sz="2400" b="0" i="0" spc="-10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再结合对称性和场强叠加原理求出合场</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强</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ransition>
    <p:split dir="in"/>
  </p:transition>
</p:sld>
</file>

<file path=ppt/slides/slide27.xml><?xml version="1.0" encoding="utf-8"?>
<p:sld xmlns:a="http://schemas.openxmlformats.org/drawingml/2006/main" xmlns:r="http://schemas.openxmlformats.org/officeDocument/2006/relationships" xmlns:p="http://schemas.openxmlformats.org/presentationml/2006/main">
  <p:cSld name="Slide 28&amp;si=28">
    <p:spTree>
      <p:nvGrpSpPr>
        <p:cNvPr id="1" name=""/>
        <p:cNvGrpSpPr/>
        <p:nvPr/>
      </p:nvGrpSpPr>
      <p:grpSpPr>
        <a:xfrm>
          <a:off x="0" y="0"/>
          <a:ext cx="0" cy="0"/>
          <a:chOff x="0" y="0"/>
          <a:chExt cx="0" cy="0"/>
        </a:xfrm>
      </p:grpSpPr>
      <p:sp>
        <p:nvSpPr>
          <p:cNvPr id="2" name="C_5_BD#9446f2a4d?pid=44a6499be&amp;color=0,0,0&amp;vtp=1&amp;bt=1&amp;bbb=1"/>
          <p:cNvSpPr/>
          <p:nvPr/>
        </p:nvSpPr>
        <p:spPr>
          <a:xfrm>
            <a:off x="612648" y="486000"/>
            <a:ext cx="10963656" cy="995680"/>
          </a:xfrm>
          <a:prstGeom prst="rect">
            <a:avLst/>
          </a:prstGeom>
          <a:noFill/>
          <a:ln/>
        </p:spPr>
        <p:txBody>
          <a:bodyPr wrap="none" lIns="0" tIns="0" rIns="0" bIns="0" rtlCol="0" anchor="t"/>
          <a:lstStyle/>
          <a:p>
            <a:pPr algn="l" latinLnBrk="1">
              <a:lnSpc>
                <a:spcPts val="4900"/>
              </a:lnSpc>
            </a:pPr>
            <a:r>
              <a:rPr lang="en-US" altLang="zh-CN" sz="2800" b="1" i="0" dirty="0">
                <a:solidFill>
                  <a:srgbClr val="000000"/>
                </a:solidFill>
                <a:latin typeface="Times New Roman" pitchFamily="34" charset="0"/>
                <a:ea typeface="Microsoft Yahei" pitchFamily="34" charset="-122"/>
                <a:cs typeface="Times New Roman" pitchFamily="34" charset="-120"/>
              </a:rPr>
              <a:t>考向1</a:t>
            </a:r>
            <a:r>
              <a:rPr lang="en-US" altLang="zh-CN" sz="2800" b="1" i="0" dirty="0">
                <a:solidFill>
                  <a:srgbClr val="000000"/>
                </a:solidFill>
                <a:latin typeface="SimSun" pitchFamily="34" charset="0"/>
                <a:ea typeface="SimSun" pitchFamily="34" charset="-122"/>
                <a:cs typeface="SimSun" pitchFamily="34" charset="-120"/>
              </a:rPr>
              <a:t> </a:t>
            </a:r>
            <a:r>
              <a:rPr lang="en-US" altLang="zh-CN" sz="2800" b="1" i="0" dirty="0">
                <a:solidFill>
                  <a:srgbClr val="000000"/>
                </a:solidFill>
                <a:latin typeface="Times New Roman" pitchFamily="34" charset="0"/>
                <a:ea typeface="Microsoft Yahei" pitchFamily="34" charset="-122"/>
                <a:cs typeface="Times New Roman" pitchFamily="34" charset="-120"/>
              </a:rPr>
              <a:t>点电荷电场强度的理解与计算</a:t>
            </a:r>
            <a:endParaRPr lang="en-US" altLang="zh-CN" sz="2800" dirty="0"/>
          </a:p>
        </p:txBody>
      </p:sp>
      <mc:AlternateContent xmlns:mc="http://schemas.openxmlformats.org/markup-compatibility/2006" xmlns:a14="http://schemas.microsoft.com/office/drawing/2010/main">
        <mc:Choice Requires="a14">
          <p:sp>
            <p:nvSpPr>
              <p:cNvPr id="3" name="QC_6_BD.61_1#5a0be4b62?pid=9446f2a4d&amp;color=0,0,0&amp;vtp=1&amp;bbb=1&amp;hb=1"/>
              <p:cNvSpPr/>
              <p:nvPr/>
            </p:nvSpPr>
            <p:spPr>
              <a:xfrm>
                <a:off x="612648" y="1098931"/>
                <a:ext cx="10963656" cy="15921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例1</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AE8CBB"/>
                    </a:solidFill>
                    <a:latin typeface="Times New Roman" pitchFamily="34" charset="0"/>
                    <a:ea typeface="Microsoft Yahei" pitchFamily="34" charset="-122"/>
                    <a:cs typeface="Times New Roman" pitchFamily="34" charset="-120"/>
                  </a:rPr>
                  <a:t>（2023·重庆卷·3，4分）</a:t>
                </a:r>
                <a:r>
                  <a:rPr lang="en-US" altLang="zh-CN" sz="2400" b="0" i="0" dirty="0">
                    <a:solidFill>
                      <a:srgbClr val="000000"/>
                    </a:solidFill>
                    <a:latin typeface="Times New Roman" pitchFamily="34" charset="0"/>
                    <a:ea typeface="Microsoft Yahei" pitchFamily="34" charset="-122"/>
                    <a:cs typeface="Times New Roman" pitchFamily="34" charset="-120"/>
                  </a:rPr>
                  <a:t>真空中固定有两个点电荷，负电荷</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位于坐标原点处，</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正电荷</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位于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oMath>
                </a14:m>
                <a:r>
                  <a:rPr lang="en-US" altLang="zh-CN" sz="2400" b="0" i="0" dirty="0">
                    <a:solidFill>
                      <a:srgbClr val="000000"/>
                    </a:solidFill>
                    <a:latin typeface="Times New Roman" pitchFamily="34" charset="0"/>
                    <a:ea typeface="Microsoft Yahei" pitchFamily="34" charset="-122"/>
                    <a:cs typeface="Times New Roman" pitchFamily="34" charset="-120"/>
                  </a:rPr>
                  <a:t>轴上，</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的电荷量大小为</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的8倍。若这两点电荷在</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轴正半轴的</a:t>
                </a:r>
              </a:p>
              <a:p>
                <a:pPr latinLnBrk="1">
                  <a:lnSpc>
                    <a:spcPts val="4200"/>
                  </a:lnSpc>
                </a:pP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0</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处产生的合电场强度为0，则</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相距(</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3" name="QC_6_BD.61_1#5a0be4b62?pid=9446f2a4d&amp;color=0,0,0&amp;vtp=1&amp;bbb=1&amp;hb=1"/>
              <p:cNvSpPr>
                <a:spLocks noRot="1" noChangeAspect="1" noMove="1" noResize="1" noEditPoints="1" noAdjustHandles="1" noChangeArrowheads="1" noChangeShapeType="1" noTextEdit="1"/>
              </p:cNvSpPr>
              <p:nvPr/>
            </p:nvSpPr>
            <p:spPr>
              <a:xfrm>
                <a:off x="612648" y="1098931"/>
                <a:ext cx="10963656" cy="1592199"/>
              </a:xfrm>
              <a:prstGeom prst="rect">
                <a:avLst/>
              </a:prstGeom>
              <a:blipFill>
                <a:blip r:embed="rId3"/>
                <a:stretch>
                  <a:fillRect l="-1724" r="-3893" b="-11877"/>
                </a:stretch>
              </a:blipFill>
              <a:ln/>
            </p:spPr>
            <p:txBody>
              <a:bodyPr/>
              <a:lstStyle/>
              <a:p>
                <a:r>
                  <a:rPr lang="zh-CN" altLang="en-US">
                    <a:noFill/>
                  </a:rPr>
                  <a:t> </a:t>
                </a:r>
              </a:p>
            </p:txBody>
          </p:sp>
        </mc:Fallback>
      </mc:AlternateContent>
      <p:sp>
        <p:nvSpPr>
          <p:cNvPr id="4" name="QC_6_AN.62_1#5a0be4b62.bracket?pid=9446f2a4d&amp;color=0,0,0&amp;vpa=27&amp;vtp=1"/>
          <p:cNvSpPr/>
          <p:nvPr/>
        </p:nvSpPr>
        <p:spPr>
          <a:xfrm>
            <a:off x="7118762" y="2205101"/>
            <a:ext cx="423863"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B</a:t>
            </a:r>
            <a:endParaRPr lang="en-US" altLang="zh-CN" sz="2400" dirty="0"/>
          </a:p>
        </p:txBody>
      </p:sp>
      <mc:AlternateContent xmlns:mc="http://schemas.openxmlformats.org/markup-compatibility/2006" xmlns:a14="http://schemas.microsoft.com/office/drawing/2010/main">
        <mc:Choice Requires="a14">
          <p:sp>
            <p:nvSpPr>
              <p:cNvPr id="5" name="QC_6_BD.61_2#5a0be4b62.choices?pid=9446f2a4d&amp;color=0,0,0&amp;vtp=1&amp;bbb=1"/>
              <p:cNvSpPr/>
              <p:nvPr/>
            </p:nvSpPr>
            <p:spPr>
              <a:xfrm>
                <a:off x="612648" y="2692117"/>
                <a:ext cx="10963656" cy="563753"/>
              </a:xfrm>
              <a:prstGeom prst="rect">
                <a:avLst/>
              </a:prstGeom>
              <a:noFill/>
              <a:ln/>
            </p:spPr>
            <p:txBody>
              <a:bodyPr wrap="none" lIns="0" tIns="0" rIns="0" bIns="0" rtlCol="0" anchor="t"/>
              <a:lstStyle/>
              <a:p>
                <a:pPr latinLnBrk="1">
                  <a:lnSpc>
                    <a:spcPts val="4900"/>
                  </a:lnSpc>
                  <a:tabLst>
                    <a:tab pos="2280539" algn="l"/>
                    <a:tab pos="5500878" algn="l"/>
                    <a:tab pos="7933818" algn="l"/>
                  </a:tabLst>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ad>
                      <m:radPr>
                        <m:degHide m:val="on"/>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e>
                    </m:rad>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0</m:t>
                        </m:r>
                      </m:sub>
                    </m:sSub>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d>
                      <m:d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d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rad>
                          <m:radPr>
                            <m:degHide m:val="on"/>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e>
                        </m:rad>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e>
                    </m:d>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0</m:t>
                        </m:r>
                      </m:sub>
                    </m:sSub>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rad>
                      <m:radPr>
                        <m:degHide m:val="on"/>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e>
                    </m:rad>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0</m:t>
                        </m:r>
                      </m:sub>
                    </m:sSub>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d>
                      <m:d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d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rad>
                          <m:radPr>
                            <m:degHide m:val="on"/>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e>
                        </m:rad>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e>
                    </m:d>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0</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5" name="QC_6_BD.61_2#5a0be4b62.choices?pid=9446f2a4d&amp;color=0,0,0&amp;vtp=1&amp;bbb=1"/>
              <p:cNvSpPr>
                <a:spLocks noRot="1" noChangeAspect="1" noMove="1" noResize="1" noEditPoints="1" noAdjustHandles="1" noChangeArrowheads="1" noChangeShapeType="1" noTextEdit="1"/>
              </p:cNvSpPr>
              <p:nvPr/>
            </p:nvSpPr>
            <p:spPr>
              <a:xfrm>
                <a:off x="612648" y="2692117"/>
                <a:ext cx="10963656" cy="563753"/>
              </a:xfrm>
              <a:prstGeom prst="rect">
                <a:avLst/>
              </a:prstGeom>
              <a:blipFill>
                <a:blip r:embed="rId4"/>
                <a:stretch>
                  <a:fillRect l="-1724" b="-29348"/>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QC_6_AS.63_1#5a0be4b62?pid=9446f2a4d&amp;color=0,0,0&amp;vtp=1&amp;bbb=1&amp;hb=1"/>
              <p:cNvSpPr/>
              <p:nvPr/>
            </p:nvSpPr>
            <p:spPr>
              <a:xfrm>
                <a:off x="612648" y="3258410"/>
                <a:ext cx="10963656" cy="1751203"/>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根据题意可知，两点电荷电性相反，且</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的电荷量较大，则正电荷</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位于</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00" b="0" i="0" kern="0" spc="-99900">
                  <a:solidFill>
                    <a:srgbClr val="FFFFFF"/>
                  </a:solidFill>
                  <a:latin typeface="Times New Roman" pitchFamily="34" charset="0"/>
                  <a:ea typeface="Microsoft Yahei" pitchFamily="34" charset="-122"/>
                  <a:cs typeface="Times New Roman" pitchFamily="34" charset="-120"/>
                </a:endParaRPr>
              </a:p>
              <a:p>
                <a:pPr latinLnBrk="1">
                  <a:lnSpc>
                    <a:spcPts val="5100"/>
                  </a:lnSpc>
                </a:pPr>
                <a:r>
                  <a:rPr lang="en-US" altLang="zh-CN" sz="2400" b="0" i="0">
                    <a:solidFill>
                      <a:srgbClr val="FF0000"/>
                    </a:solidFill>
                    <a:latin typeface="Times New Roman" pitchFamily="34" charset="0"/>
                    <a:ea typeface="Microsoft Yahei" pitchFamily="34" charset="-122"/>
                    <a:cs typeface="Times New Roman" pitchFamily="34" charset="-120"/>
                  </a:rPr>
                  <a:t>轴负半轴</a:t>
                </a:r>
                <a:r>
                  <a:rPr lang="en-US" altLang="zh-CN" sz="2400" b="0" i="0" dirty="0">
                    <a:solidFill>
                      <a:srgbClr val="FF0000"/>
                    </a:solidFill>
                    <a:latin typeface="Times New Roman" pitchFamily="34" charset="0"/>
                    <a:ea typeface="Microsoft Yahei" pitchFamily="34" charset="-122"/>
                    <a:cs typeface="Times New Roman" pitchFamily="34" charset="-120"/>
                  </a:rPr>
                  <a:t>，设两点电荷相距</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𝐿</m:t>
                    </m:r>
                  </m:oMath>
                </a14:m>
                <a:r>
                  <a:rPr lang="en-US" altLang="zh-CN" sz="2400" b="0" i="0" dirty="0">
                    <a:solidFill>
                      <a:srgbClr val="FF0000"/>
                    </a:solidFill>
                    <a:latin typeface="Times New Roman" pitchFamily="34" charset="0"/>
                    <a:ea typeface="Microsoft Yahei" pitchFamily="34" charset="-122"/>
                    <a:cs typeface="Times New Roman" pitchFamily="34" charset="-120"/>
                  </a:rPr>
                  <a:t>，根据点电荷场强公式可得</a:t>
                </a:r>
                <a14:m>
                  <m:oMath xmlns:m="http://schemas.openxmlformats.org/officeDocument/2006/math">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num>
                      <m:den>
                        <m:sSubSup>
                          <m:sSub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ub>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b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d>
                              <m:d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dPr>
                              <m:e>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𝐿</m:t>
                                </m:r>
                              </m:e>
                            </m:d>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，又</a:t>
                </a:r>
              </a:p>
              <a:p>
                <a:pPr latinLnBrk="1">
                  <a:lnSpc>
                    <a:spcPts val="47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=8</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𝑄</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，解得</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𝐿</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d>
                      <m:d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d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e>
                        </m:rad>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e>
                    </m:d>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，故选B。</a:t>
                </a:r>
                <a:endParaRPr lang="en-US" altLang="zh-CN" sz="2400" dirty="0"/>
              </a:p>
            </p:txBody>
          </p:sp>
        </mc:Choice>
        <mc:Fallback xmlns="">
          <p:sp>
            <p:nvSpPr>
              <p:cNvPr id="6" name="QC_6_AS.63_1#5a0be4b62?pid=9446f2a4d&amp;color=0,0,0&amp;vtp=1&amp;bbb=1&amp;hb=1"/>
              <p:cNvSpPr>
                <a:spLocks noRot="1" noChangeAspect="1" noMove="1" noResize="1" noEditPoints="1" noAdjustHandles="1" noChangeArrowheads="1" noChangeShapeType="1" noTextEdit="1"/>
              </p:cNvSpPr>
              <p:nvPr/>
            </p:nvSpPr>
            <p:spPr>
              <a:xfrm>
                <a:off x="612648" y="3258410"/>
                <a:ext cx="10963656" cy="1751203"/>
              </a:xfrm>
              <a:prstGeom prst="rect">
                <a:avLst/>
              </a:prstGeom>
              <a:blipFill>
                <a:blip r:embed="rId5"/>
                <a:stretch>
                  <a:fillRect l="-1724" r="-556" b="-9059"/>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left)">
                                      <p:cBhvr>
                                        <p:cTn id="21" dur="500"/>
                                        <p:tgtEl>
                                          <p:spTgt spid="6">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name="Slide 29&amp;si=29">
    <p:spTree>
      <p:nvGrpSpPr>
        <p:cNvPr id="1" name=""/>
        <p:cNvGrpSpPr/>
        <p:nvPr/>
      </p:nvGrpSpPr>
      <p:grpSpPr>
        <a:xfrm>
          <a:off x="0" y="0"/>
          <a:ext cx="0" cy="0"/>
          <a:chOff x="0" y="0"/>
          <a:chExt cx="0" cy="0"/>
        </a:xfrm>
      </p:grpSpPr>
      <p:sp>
        <p:nvSpPr>
          <p:cNvPr id="2" name="C_5_BD#d940df39e?pid=44a6499be&amp;color=0,0,0&amp;vtp=1&amp;bt=1&amp;bbb=1"/>
          <p:cNvSpPr/>
          <p:nvPr/>
        </p:nvSpPr>
        <p:spPr>
          <a:xfrm>
            <a:off x="612648" y="486000"/>
            <a:ext cx="10963656" cy="518986"/>
          </a:xfrm>
          <a:prstGeom prst="rect">
            <a:avLst/>
          </a:prstGeom>
          <a:noFill/>
          <a:ln/>
        </p:spPr>
        <p:txBody>
          <a:bodyPr wrap="none" lIns="0" tIns="0" rIns="0" bIns="0" rtlCol="0" anchor="t"/>
          <a:lstStyle/>
          <a:p>
            <a:pPr algn="l" latinLnBrk="1">
              <a:lnSpc>
                <a:spcPts val="4400"/>
              </a:lnSpc>
            </a:pPr>
            <a:r>
              <a:rPr lang="en-US" altLang="zh-CN" sz="2800" b="1" i="0" dirty="0">
                <a:solidFill>
                  <a:srgbClr val="000000"/>
                </a:solidFill>
                <a:latin typeface="Times New Roman" pitchFamily="34" charset="0"/>
                <a:ea typeface="Microsoft Yahei" pitchFamily="34" charset="-122"/>
                <a:cs typeface="Times New Roman" pitchFamily="34" charset="-120"/>
              </a:rPr>
              <a:t>考向2</a:t>
            </a:r>
            <a:r>
              <a:rPr lang="en-US" altLang="zh-CN" sz="2800" b="1" i="0" dirty="0">
                <a:solidFill>
                  <a:srgbClr val="000000"/>
                </a:solidFill>
                <a:latin typeface="SimSun" pitchFamily="34" charset="0"/>
                <a:ea typeface="SimSun" pitchFamily="34" charset="-122"/>
                <a:cs typeface="SimSun" pitchFamily="34" charset="-120"/>
              </a:rPr>
              <a:t> </a:t>
            </a:r>
            <a:r>
              <a:rPr lang="en-US" altLang="zh-CN" sz="2800" b="1" i="0" dirty="0">
                <a:solidFill>
                  <a:srgbClr val="000000"/>
                </a:solidFill>
                <a:latin typeface="Times New Roman" pitchFamily="34" charset="0"/>
                <a:ea typeface="Microsoft Yahei" pitchFamily="34" charset="-122"/>
                <a:cs typeface="Times New Roman" pitchFamily="34" charset="-120"/>
              </a:rPr>
              <a:t>电场强度的叠加</a:t>
            </a:r>
            <a:endParaRPr lang="en-US" altLang="zh-CN" sz="2800" dirty="0"/>
          </a:p>
        </p:txBody>
      </p:sp>
      <p:pic>
        <p:nvPicPr>
          <p:cNvPr id="3" name="QC_6_BD.64_1#2af9cc295?htil=4&amp;pid=d940df39e&amp;color=0,0,0&amp;tib=255,255,255&amp;vtp=1&amp;hs=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7056289" y="1107918"/>
            <a:ext cx="4489704" cy="2843784"/>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4" name="QC_6_BD.64_2#2af9cc295?htil=4&amp;sp=1&amp;pid=d940df39e&amp;color=0,0,0&amp;vtp=1&amp;bbb=1&amp;hb=1&amp;hs=1"/>
              <p:cNvSpPr/>
              <p:nvPr/>
            </p:nvSpPr>
            <p:spPr>
              <a:xfrm>
                <a:off x="612648" y="1062198"/>
                <a:ext cx="6391656" cy="3408299"/>
              </a:xfrm>
              <a:prstGeom prst="rect">
                <a:avLst/>
              </a:prstGeom>
              <a:noFill/>
              <a:ln/>
            </p:spPr>
            <p:txBody>
              <a:bodyPr wrap="none" lIns="0" tIns="0" rIns="0" bIns="0" rtlCol="0" anchor="t"/>
              <a:lstStyle/>
              <a:p>
                <a:pPr algn="l" latinLnBrk="1">
                  <a:lnSpc>
                    <a:spcPts val="3900"/>
                  </a:lnSpc>
                </a:pPr>
                <a:r>
                  <a:rPr lang="en-US" altLang="zh-CN" sz="2400" b="1" i="0" dirty="0">
                    <a:solidFill>
                      <a:srgbClr val="AE8CBB"/>
                    </a:solidFill>
                    <a:latin typeface="Times New Roman" pitchFamily="34" charset="0"/>
                    <a:ea typeface="Microsoft Yahei" pitchFamily="34" charset="-122"/>
                    <a:cs typeface="Times New Roman" pitchFamily="34" charset="-120"/>
                  </a:rPr>
                  <a:t>例2</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多选</a:t>
                </a:r>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dirty="0">
                    <a:solidFill>
                      <a:srgbClr val="AE8CBB"/>
                    </a:solidFill>
                    <a:latin typeface="Times New Roman" pitchFamily="34" charset="0"/>
                    <a:ea typeface="Microsoft Yahei" pitchFamily="34" charset="-122"/>
                    <a:cs typeface="Times New Roman" pitchFamily="34" charset="-120"/>
                  </a:rPr>
                  <a:t>（2024·海南卷·12，4分）</a:t>
                </a:r>
                <a:r>
                  <a:rPr lang="en-US" altLang="zh-CN" sz="2400" b="0" i="0" dirty="0">
                    <a:solidFill>
                      <a:srgbClr val="000000"/>
                    </a:solidFill>
                    <a:latin typeface="Times New Roman" pitchFamily="34" charset="0"/>
                    <a:ea typeface="Microsoft Yahei" pitchFamily="34" charset="-122"/>
                    <a:cs typeface="Times New Roman" pitchFamily="34" charset="-120"/>
                  </a:rPr>
                  <a:t>如图</a:t>
                </a:r>
                <a:r>
                  <a:rPr lang="en-US" altLang="zh-CN" sz="2400" b="0" i="0">
                    <a:solidFill>
                      <a:srgbClr val="000000"/>
                    </a:solidFill>
                    <a:latin typeface="Times New Roman" pitchFamily="34" charset="0"/>
                    <a:ea typeface="Microsoft Yahei" pitchFamily="34" charset="-122"/>
                    <a:cs typeface="Times New Roman" pitchFamily="34" charset="-120"/>
                  </a:rPr>
                  <a:t>，真空</a:t>
                </a:r>
              </a:p>
              <a:p>
                <a:pPr latinLnBrk="1">
                  <a:lnSpc>
                    <a:spcPts val="3900"/>
                  </a:lnSpc>
                </a:pPr>
                <a:r>
                  <a:rPr lang="en-US" altLang="zh-CN" sz="2400" b="0" i="0">
                    <a:solidFill>
                      <a:srgbClr val="000000"/>
                    </a:solidFill>
                    <a:latin typeface="Times New Roman" pitchFamily="34" charset="0"/>
                    <a:ea typeface="Microsoft Yahei" pitchFamily="34" charset="-122"/>
                    <a:cs typeface="Times New Roman" pitchFamily="34" charset="-120"/>
                  </a:rPr>
                  <a:t>中有两个点电荷</a:t>
                </a:r>
                <a:r>
                  <a:rPr lang="en-US" altLang="zh-CN" sz="2400" b="0" i="0" dirty="0">
                    <a:solidFill>
                      <a:srgbClr val="000000"/>
                    </a:solidFill>
                    <a:latin typeface="Times New Roman" pitchFamily="34" charset="0"/>
                    <a:ea typeface="Microsoft Yahei" pitchFamily="34" charset="-122"/>
                    <a:cs typeface="Times New Roman" pitchFamily="34" charset="-120"/>
                  </a:rPr>
                  <a:t>，电荷量均为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𝑞</m:t>
                    </m:r>
                    <m:d>
                      <m:d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d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𝑞</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&gt;0</m:t>
                        </m:r>
                      </m:e>
                    </m:d>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，固定</a:t>
                </a:r>
              </a:p>
              <a:p>
                <a:pPr latinLnBrk="1">
                  <a:lnSpc>
                    <a:spcPts val="3900"/>
                  </a:lnSpc>
                </a:pPr>
                <a:r>
                  <a:rPr lang="en-US" altLang="zh-CN" sz="2400" b="0" i="0">
                    <a:solidFill>
                      <a:srgbClr val="000000"/>
                    </a:solidFill>
                    <a:latin typeface="Times New Roman" pitchFamily="34" charset="0"/>
                    <a:ea typeface="Microsoft Yahei" pitchFamily="34" charset="-122"/>
                    <a:cs typeface="Times New Roman" pitchFamily="34" charset="-120"/>
                  </a:rPr>
                  <a:t>于相距为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oMath>
                </a14:m>
                <a:r>
                  <a:rPr lang="en-US" altLang="zh-CN" sz="2400" b="0" i="0" dirty="0">
                    <a:solidFill>
                      <a:srgbClr val="000000"/>
                    </a:solidFill>
                    <a:latin typeface="Times New Roman" pitchFamily="34" charset="0"/>
                    <a:ea typeface="Microsoft Yahei" pitchFamily="34" charset="-122"/>
                    <a:cs typeface="Times New Roman" pitchFamily="34" charset="-120"/>
                  </a:rPr>
                  <a:t>的</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两点，</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𝑂</m:t>
                    </m:r>
                  </m:oMath>
                </a14:m>
                <a:r>
                  <a:rPr lang="en-US" altLang="zh-CN" sz="2400" b="0" i="0" dirty="0">
                    <a:solidFill>
                      <a:srgbClr val="000000"/>
                    </a:solidFill>
                    <a:latin typeface="Times New Roman" pitchFamily="34" charset="0"/>
                    <a:ea typeface="Microsoft Yahei" pitchFamily="34" charset="-122"/>
                    <a:cs typeface="Times New Roman" pitchFamily="34" charset="-120"/>
                  </a:rPr>
                  <a:t>是</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连线的中</a:t>
                </a:r>
              </a:p>
              <a:p>
                <a:pPr latinLnBrk="1">
                  <a:lnSpc>
                    <a:spcPts val="3900"/>
                  </a:lnSpc>
                </a:pPr>
                <a:r>
                  <a:rPr lang="en-US" altLang="zh-CN" sz="2400" b="0" i="0">
                    <a:solidFill>
                      <a:srgbClr val="000000"/>
                    </a:solidFill>
                    <a:latin typeface="Times New Roman" pitchFamily="34" charset="0"/>
                    <a:ea typeface="Microsoft Yahei" pitchFamily="34" charset="-122"/>
                    <a:cs typeface="Times New Roman" pitchFamily="34" charset="-120"/>
                  </a:rPr>
                  <a:t>点</a:t>
                </a:r>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𝑀</m:t>
                    </m:r>
                  </m:oMath>
                </a14:m>
                <a:r>
                  <a:rPr lang="en-US" altLang="zh-CN" sz="2400" b="0" i="0" dirty="0">
                    <a:solidFill>
                      <a:srgbClr val="000000"/>
                    </a:solidFill>
                    <a:latin typeface="Times New Roman" pitchFamily="34" charset="0"/>
                    <a:ea typeface="Microsoft Yahei" pitchFamily="34" charset="-122"/>
                    <a:cs typeface="Times New Roman" pitchFamily="34" charset="-120"/>
                  </a:rPr>
                  <a:t>点在</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连线的中垂线上，距离</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𝑂</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点为</a:t>
                </a:r>
              </a:p>
              <a:p>
                <a:pPr latinLnBrk="1">
                  <a:lnSpc>
                    <a:spcPts val="3900"/>
                  </a:lnSpc>
                </a:pP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𝑁</m:t>
                    </m:r>
                  </m:oMath>
                </a14:m>
                <a:r>
                  <a:rPr lang="en-US" altLang="zh-CN" sz="2400" b="0" i="0" dirty="0">
                    <a:solidFill>
                      <a:srgbClr val="000000"/>
                    </a:solidFill>
                    <a:latin typeface="Times New Roman" pitchFamily="34" charset="0"/>
                    <a:ea typeface="Microsoft Yahei" pitchFamily="34" charset="-122"/>
                    <a:cs typeface="Times New Roman" pitchFamily="34" charset="-120"/>
                  </a:rPr>
                  <a:t>点在</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连线上，距离</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𝑂</m:t>
                    </m:r>
                  </m:oMath>
                </a14:m>
                <a:r>
                  <a:rPr lang="en-US" altLang="zh-CN" sz="2400" b="0" i="0" dirty="0">
                    <a:solidFill>
                      <a:srgbClr val="000000"/>
                    </a:solidFill>
                    <a:latin typeface="Times New Roman" pitchFamily="34" charset="0"/>
                    <a:ea typeface="Microsoft Yahei" pitchFamily="34" charset="-122"/>
                    <a:cs typeface="Times New Roman" pitchFamily="34" charset="-120"/>
                  </a:rPr>
                  <a:t>点为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d>
                      <m:d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d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e>
                    </m:d>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，已</a:t>
                </a:r>
              </a:p>
              <a:p>
                <a:pPr latinLnBrk="1">
                  <a:lnSpc>
                    <a:spcPts val="3900"/>
                  </a:lnSpc>
                </a:pPr>
                <a:r>
                  <a:rPr lang="en-US" altLang="zh-CN" sz="2400" b="0" i="0">
                    <a:solidFill>
                      <a:srgbClr val="000000"/>
                    </a:solidFill>
                    <a:latin typeface="Times New Roman" pitchFamily="34" charset="0"/>
                    <a:ea typeface="Microsoft Yahei" pitchFamily="34" charset="-122"/>
                    <a:cs typeface="Times New Roman" pitchFamily="34" charset="-120"/>
                  </a:rPr>
                  <a:t>知静电力常量为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𝑘</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，则下列说法正确的是</a:t>
                </a:r>
              </a:p>
              <a:p>
                <a:pPr latinLnBrk="1">
                  <a:lnSpc>
                    <a:spcPts val="3800"/>
                  </a:lnSpc>
                </a:pP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4" name="QC_6_BD.64_2#2af9cc295?htil=4&amp;sp=1&amp;pid=d940df39e&amp;color=0,0,0&amp;vtp=1&amp;bbb=1&amp;hb=1&amp;hs=1"/>
              <p:cNvSpPr>
                <a:spLocks noRot="1" noChangeAspect="1" noMove="1" noResize="1" noEditPoints="1" noAdjustHandles="1" noChangeArrowheads="1" noChangeShapeType="1" noTextEdit="1"/>
              </p:cNvSpPr>
              <p:nvPr/>
            </p:nvSpPr>
            <p:spPr>
              <a:xfrm>
                <a:off x="612648" y="1062198"/>
                <a:ext cx="6391656" cy="3408299"/>
              </a:xfrm>
              <a:prstGeom prst="rect">
                <a:avLst/>
              </a:prstGeom>
              <a:blipFill>
                <a:blip r:embed="rId4"/>
                <a:stretch>
                  <a:fillRect l="-2958" t="-358" r="-2004" b="-5546"/>
                </a:stretch>
              </a:blipFill>
              <a:ln/>
            </p:spPr>
            <p:txBody>
              <a:bodyPr/>
              <a:lstStyle/>
              <a:p>
                <a:r>
                  <a:rPr lang="zh-CN" altLang="en-US">
                    <a:noFill/>
                  </a:rPr>
                  <a:t> </a:t>
                </a:r>
              </a:p>
            </p:txBody>
          </p:sp>
        </mc:Fallback>
      </mc:AlternateContent>
      <p:sp>
        <p:nvSpPr>
          <p:cNvPr id="5" name="QC_6_AN.65_1#2af9cc295.bracket?pid=d940df39e&amp;color=0,0,0&amp;vpa=28&amp;vtp=1&amp;bbb=1"/>
          <p:cNvSpPr/>
          <p:nvPr/>
        </p:nvSpPr>
        <p:spPr>
          <a:xfrm>
            <a:off x="870616" y="4025616"/>
            <a:ext cx="847725" cy="440500"/>
          </a:xfrm>
          <a:prstGeom prst="rect">
            <a:avLst/>
          </a:prstGeom>
          <a:noFill/>
          <a:ln/>
        </p:spPr>
        <p:txBody>
          <a:bodyPr wrap="none" lIns="0" tIns="0" rIns="0" bIns="0" rtlCol="0" anchor="t"/>
          <a:lstStyle/>
          <a:p>
            <a:pPr algn="ctr" latinLnBrk="1">
              <a:lnSpc>
                <a:spcPts val="3800"/>
              </a:lnSpc>
            </a:pPr>
            <a:r>
              <a:rPr lang="en-US" altLang="zh-CN" sz="2400" b="0" i="0" dirty="0">
                <a:solidFill>
                  <a:srgbClr val="FF0000"/>
                </a:solidFill>
                <a:latin typeface="Times New Roman" pitchFamily="34" charset="0"/>
                <a:ea typeface="Microsoft Yahei" pitchFamily="34" charset="-122"/>
                <a:cs typeface="Times New Roman" pitchFamily="34" charset="-120"/>
              </a:rPr>
              <a:t>BCD</a:t>
            </a:r>
            <a:endParaRPr lang="en-US" altLang="zh-CN" sz="2400" dirty="0"/>
          </a:p>
        </p:txBody>
      </p:sp>
      <mc:AlternateContent xmlns:mc="http://schemas.openxmlformats.org/markup-compatibility/2006" xmlns:a14="http://schemas.microsoft.com/office/drawing/2010/main">
        <mc:Choice Requires="a14">
          <p:sp>
            <p:nvSpPr>
              <p:cNvPr id="6" name="QC_6_BD.64_3#2af9cc295.choices?pid=d940df39e&amp;color=0,0,0&amp;vtp=1&amp;bbb=1&amp;hs=1"/>
              <p:cNvSpPr/>
              <p:nvPr/>
            </p:nvSpPr>
            <p:spPr>
              <a:xfrm>
                <a:off x="612648" y="4470499"/>
                <a:ext cx="10963656" cy="2100199"/>
              </a:xfrm>
              <a:prstGeom prst="rect">
                <a:avLst/>
              </a:prstGeom>
              <a:noFill/>
              <a:ln/>
            </p:spPr>
            <p:txBody>
              <a:bodyPr wrap="none" lIns="0" tIns="0" rIns="0" bIns="0" rtlCol="0" anchor="t"/>
              <a:lstStyle/>
              <a:p>
                <a:pPr algn="l" latinLnBrk="1">
                  <a:lnSpc>
                    <a:spcPts val="4600"/>
                  </a:lnSpc>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连线的中垂线上电场强度最大的点到</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𝑂</m:t>
                    </m:r>
                  </m:oMath>
                </a14:m>
                <a:r>
                  <a:rPr lang="en-US" altLang="zh-CN" sz="2400" b="0" i="0" dirty="0">
                    <a:solidFill>
                      <a:srgbClr val="000000"/>
                    </a:solidFill>
                    <a:latin typeface="Times New Roman" pitchFamily="34" charset="0"/>
                    <a:ea typeface="Microsoft Yahei" pitchFamily="34" charset="-122"/>
                    <a:cs typeface="Times New Roman" pitchFamily="34" charset="-120"/>
                  </a:rPr>
                  <a:t>点的距离为</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ad>
                          <m:radPr>
                            <m:degHide m:val="on"/>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e>
                        </m:rad>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600"/>
                  </a:lnSpc>
                </a:pP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𝑃</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连线的中垂线上电场强度的最大值为</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m:t>
                        </m:r>
                        <m:rad>
                          <m:radPr>
                            <m:degHide m:val="on"/>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e>
                        </m:rad>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𝑘𝑞</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9</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3900"/>
                  </a:lnSpc>
                </a:pP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在</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𝑀</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点放入一电子，从静止释放，电子的加速度一直减小</a:t>
                </a:r>
                <a:endParaRPr lang="en-US" altLang="zh-CN" sz="2400" dirty="0"/>
              </a:p>
              <a:p>
                <a:pPr latinLnBrk="1">
                  <a:lnSpc>
                    <a:spcPts val="3800"/>
                  </a:lnSpc>
                </a:pP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在</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𝑁</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点放入一电子，从静止释放，电子的运动可视为简谐运动</a:t>
                </a:r>
                <a:endParaRPr lang="en-US" altLang="zh-CN" sz="2400" dirty="0"/>
              </a:p>
            </p:txBody>
          </p:sp>
        </mc:Choice>
        <mc:Fallback xmlns="">
          <p:sp>
            <p:nvSpPr>
              <p:cNvPr id="6" name="QC_6_BD.64_3#2af9cc295.choices?pid=d940df39e&amp;color=0,0,0&amp;vtp=1&amp;bbb=1&amp;hs=1"/>
              <p:cNvSpPr>
                <a:spLocks noRot="1" noChangeAspect="1" noMove="1" noResize="1" noEditPoints="1" noAdjustHandles="1" noChangeArrowheads="1" noChangeShapeType="1" noTextEdit="1"/>
              </p:cNvSpPr>
              <p:nvPr/>
            </p:nvSpPr>
            <p:spPr>
              <a:xfrm>
                <a:off x="612648" y="4470499"/>
                <a:ext cx="10963656" cy="2100199"/>
              </a:xfrm>
              <a:prstGeom prst="rect">
                <a:avLst/>
              </a:prstGeom>
              <a:blipFill>
                <a:blip r:embed="rId5"/>
                <a:stretch>
                  <a:fillRect l="-1724" b="-8696"/>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name="Slide 30&amp;si=30">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6_AS.66_1#2af9cc295?pid=d940df39e&amp;color=0,0,0&amp;vtp=1&amp;bt=1&amp;bbb=1&amp;hb=1"/>
              <p:cNvSpPr/>
              <p:nvPr/>
            </p:nvSpPr>
            <p:spPr>
              <a:xfrm>
                <a:off x="612648" y="486000"/>
                <a:ext cx="10963656" cy="6114225"/>
              </a:xfrm>
              <a:prstGeom prst="rect">
                <a:avLst/>
              </a:prstGeom>
              <a:noFill/>
              <a:ln/>
            </p:spPr>
            <p:txBody>
              <a:bodyPr wrap="none" lIns="0" tIns="0" rIns="0" bIns="0" rtlCol="0" anchor="t"/>
              <a:lstStyle/>
              <a:p>
                <a:pPr algn="l" latinLnBrk="1">
                  <a:lnSpc>
                    <a:spcPts val="5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设中垂线上某点与</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𝑃</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（或</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𝑃</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）的连线与</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𝑃</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𝑃</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连线的夹角为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𝜃</m:t>
                    </m:r>
                  </m:oMath>
                </a14:m>
                <a:r>
                  <a:rPr lang="en-US" altLang="zh-CN" sz="2400" b="0"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𝜃</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&lt;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π</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a:t>
                </a:r>
              </a:p>
              <a:p>
                <a:pPr latinLnBrk="1">
                  <a:lnSpc>
                    <a:spcPts val="6200"/>
                  </a:lnSpc>
                </a:pPr>
                <a:r>
                  <a:rPr lang="en-US" altLang="zh-CN" sz="2400" b="0" i="0">
                    <a:solidFill>
                      <a:srgbClr val="FF0000"/>
                    </a:solidFill>
                    <a:latin typeface="Times New Roman" pitchFamily="34" charset="0"/>
                    <a:ea typeface="Microsoft Yahei" pitchFamily="34" charset="-122"/>
                    <a:cs typeface="Times New Roman" pitchFamily="34" charset="-120"/>
                  </a:rPr>
                  <a:t>则该点处的场强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𝑘𝑞</m:t>
                        </m:r>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d>
                              <m:d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dPr>
                              <m:e>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num>
                                  <m:den>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cos</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𝜃</m:t>
                                    </m:r>
                                  </m:den>
                                </m:f>
                              </m:e>
                            </m:d>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sin</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𝜃</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𝑘𝑞</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sin</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𝜃</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cos</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𝜃</m:t>
                        </m:r>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oMath>
                </a14:m>
                <a:r>
                  <a:rPr lang="en-US" altLang="zh-CN" sz="2400" b="0" i="0" dirty="0">
                    <a:solidFill>
                      <a:srgbClr val="FF0000"/>
                    </a:solidFill>
                    <a:latin typeface="Times New Roman" pitchFamily="34" charset="0"/>
                    <a:ea typeface="Microsoft Yahei" pitchFamily="34" charset="-122"/>
                    <a:cs typeface="Times New Roman" pitchFamily="34" charset="-120"/>
                  </a:rPr>
                  <a:t>，令</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𝑓</m:t>
                    </m:r>
                    <m:d>
                      <m:d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d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𝜃</m:t>
                        </m:r>
                      </m:e>
                    </m:d>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sin</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𝜃</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cos</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𝜃</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SimSun" pitchFamily="34" charset="0"/>
                    <a:ea typeface="SimSun" pitchFamily="34" charset="-122"/>
                    <a:cs typeface="SimSu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，则</a:t>
                </a:r>
              </a:p>
              <a:p>
                <a:pPr latinLnBrk="1">
                  <a:lnSpc>
                    <a:spcPts val="4600"/>
                  </a:lnSpc>
                </a:pP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𝑓</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d>
                      <m:d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d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𝜃</m:t>
                        </m:r>
                      </m:e>
                    </m:d>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cos</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p>
                    </m:s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𝜃</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−2 </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sin</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𝜃</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cos</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𝜃</m:t>
                    </m:r>
                  </m:oMath>
                </a14:m>
                <a:r>
                  <a:rPr lang="en-US" altLang="zh-CN" sz="2400" b="0"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，当</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𝑓</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d>
                      <m:d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d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𝜃</m:t>
                        </m:r>
                      </m:e>
                    </m:d>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oMath>
                </a14:m>
                <a:r>
                  <a:rPr lang="en-US" altLang="zh-CN" sz="2400" b="0" i="0" dirty="0">
                    <a:solidFill>
                      <a:srgbClr val="FF0000"/>
                    </a:solidFill>
                    <a:latin typeface="Times New Roman" pitchFamily="34" charset="0"/>
                    <a:ea typeface="Microsoft Yahei" pitchFamily="34" charset="-122"/>
                    <a:cs typeface="Times New Roman" pitchFamily="34" charset="-120"/>
                  </a:rPr>
                  <a:t>，解得</a:t>
                </a:r>
                <a14:m>
                  <m:oMath xmlns:m="http://schemas.openxmlformats.org/officeDocument/2006/math">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tan</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𝜃</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e>
                        </m:rad>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den>
                    </m:f>
                  </m:oMath>
                </a14:m>
                <a:r>
                  <a:rPr lang="en-US" altLang="zh-CN" sz="2400" b="0" i="0" dirty="0">
                    <a:solidFill>
                      <a:srgbClr val="FF0000"/>
                    </a:solidFill>
                    <a:latin typeface="Times New Roman" pitchFamily="34" charset="0"/>
                    <a:ea typeface="Microsoft Yahei" pitchFamily="34" charset="-122"/>
                    <a:cs typeface="Times New Roman" pitchFamily="34" charset="-120"/>
                  </a:rPr>
                  <a:t>，此时</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𝑓</m:t>
                    </m:r>
                    <m:d>
                      <m:d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d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𝜃</m:t>
                        </m:r>
                      </m:e>
                    </m:d>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取最大</a:t>
                </a:r>
              </a:p>
              <a:p>
                <a:pPr latinLnBrk="1">
                  <a:lnSpc>
                    <a:spcPts val="4600"/>
                  </a:lnSpc>
                </a:pPr>
                <a:r>
                  <a:rPr lang="en-US" altLang="zh-CN" sz="2400" b="0" i="0">
                    <a:solidFill>
                      <a:srgbClr val="FF0000"/>
                    </a:solidFill>
                    <a:latin typeface="Times New Roman" pitchFamily="34" charset="0"/>
                    <a:ea typeface="Microsoft Yahei" pitchFamily="34" charset="-122"/>
                    <a:cs typeface="Times New Roman" pitchFamily="34" charset="-120"/>
                  </a:rPr>
                  <a:t>值</a:t>
                </a:r>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𝑓</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d>
                          <m:d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d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𝜃</m:t>
                            </m:r>
                          </m:e>
                        </m:d>
                      </m:e>
                      <m:sub>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max</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e>
                        </m:rad>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9</m:t>
                        </m:r>
                      </m:den>
                    </m:f>
                  </m:oMath>
                </a14:m>
                <a:r>
                  <a:rPr lang="en-US" altLang="zh-CN" sz="2400" b="0" i="0" dirty="0">
                    <a:solidFill>
                      <a:srgbClr val="FF0000"/>
                    </a:solidFill>
                    <a:latin typeface="Times New Roman" pitchFamily="34" charset="0"/>
                    <a:ea typeface="Microsoft Yahei" pitchFamily="34" charset="-122"/>
                    <a:cs typeface="Times New Roman" pitchFamily="34" charset="-120"/>
                  </a:rPr>
                  <a:t>，所以中垂线上电场强度最大的点到</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𝑂</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点的距离为</a:t>
                </a:r>
              </a:p>
              <a:p>
                <a:pPr latinLnBrk="1">
                  <a:lnSpc>
                    <a:spcPts val="4600"/>
                  </a:lnSpc>
                </a:pP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𝑑</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tan</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𝜃</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e>
                        </m:rad>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oMath>
                </a14:m>
                <a:r>
                  <a:rPr lang="en-US" altLang="zh-CN" sz="2400" b="0" i="0" dirty="0">
                    <a:solidFill>
                      <a:srgbClr val="FF0000"/>
                    </a:solidFill>
                    <a:latin typeface="Times New Roman" pitchFamily="34" charset="0"/>
                    <a:ea typeface="Microsoft Yahei" pitchFamily="34" charset="-122"/>
                    <a:cs typeface="Times New Roman" pitchFamily="34" charset="-120"/>
                  </a:rPr>
                  <a:t>，最大值</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e>
                      <m:sub>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max</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e>
                        </m:rad>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𝑘𝑞</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9</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oMath>
                </a14:m>
                <a:r>
                  <a:rPr lang="en-US" altLang="zh-CN" sz="2400" b="0" i="0" dirty="0">
                    <a:solidFill>
                      <a:srgbClr val="FF0000"/>
                    </a:solidFill>
                    <a:latin typeface="Times New Roman" pitchFamily="34" charset="0"/>
                    <a:ea typeface="Microsoft Yahei" pitchFamily="34" charset="-122"/>
                    <a:cs typeface="Times New Roman" pitchFamily="34" charset="-120"/>
                  </a:rPr>
                  <a:t>，A错误，B正确。因为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&gt;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e>
                        </m:rad>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oMath>
                </a14:m>
                <a:r>
                  <a:rPr lang="en-US" altLang="zh-CN" sz="2400" b="0" i="0" dirty="0">
                    <a:solidFill>
                      <a:srgbClr val="FF0000"/>
                    </a:solidFill>
                    <a:latin typeface="Times New Roman" pitchFamily="34" charset="0"/>
                    <a:ea typeface="Microsoft Yahei" pitchFamily="34" charset="-122"/>
                    <a:cs typeface="Times New Roman" pitchFamily="34" charset="-120"/>
                  </a:rPr>
                  <a:t>，所以在</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00" b="0" i="0" kern="0" spc="-99900">
                  <a:solidFill>
                    <a:srgbClr val="FFFFFF"/>
                  </a:solidFill>
                  <a:latin typeface="Times New Roman" pitchFamily="34" charset="0"/>
                  <a:ea typeface="Microsoft Yahei" pitchFamily="34" charset="-122"/>
                  <a:cs typeface="Times New Roman" pitchFamily="34" charset="-120"/>
                </a:endParaRPr>
              </a:p>
              <a:p>
                <a:pPr latinLnBrk="1">
                  <a:lnSpc>
                    <a:spcPts val="4100"/>
                  </a:lnSpc>
                </a:pPr>
                <a:r>
                  <a:rPr lang="en-US" altLang="zh-CN" sz="2400" b="0" i="0">
                    <a:solidFill>
                      <a:srgbClr val="FF0000"/>
                    </a:solidFill>
                    <a:latin typeface="Times New Roman" pitchFamily="34" charset="0"/>
                    <a:ea typeface="Microsoft Yahei" pitchFamily="34" charset="-122"/>
                    <a:cs typeface="Times New Roman" pitchFamily="34" charset="-120"/>
                  </a:rPr>
                  <a:t>点静止释放一电子后</a:t>
                </a:r>
                <a:r>
                  <a:rPr lang="en-US" altLang="zh-CN" sz="2400" b="0" i="0" dirty="0">
                    <a:solidFill>
                      <a:srgbClr val="FF0000"/>
                    </a:solidFill>
                    <a:latin typeface="Times New Roman" pitchFamily="34" charset="0"/>
                    <a:ea typeface="Microsoft Yahei" pitchFamily="34" charset="-122"/>
                    <a:cs typeface="Times New Roman" pitchFamily="34" charset="-120"/>
                  </a:rPr>
                  <a:t>，电子受到的电场力向上且一直减小，故加速度一直减小</a:t>
                </a:r>
                <a:r>
                  <a:rPr lang="en-US" altLang="zh-CN" sz="2400" b="0" i="0">
                    <a:solidFill>
                      <a:srgbClr val="FF0000"/>
                    </a:solidFill>
                    <a:latin typeface="Times New Roman" pitchFamily="34" charset="0"/>
                    <a:ea typeface="Microsoft Yahei" pitchFamily="34" charset="-122"/>
                    <a:cs typeface="Times New Roman" pitchFamily="34" charset="-120"/>
                  </a:rPr>
                  <a:t>，C</a:t>
                </a:r>
              </a:p>
              <a:p>
                <a:pPr latinLnBrk="1">
                  <a:lnSpc>
                    <a:spcPts val="4100"/>
                  </a:lnSpc>
                </a:pPr>
                <a:r>
                  <a:rPr lang="en-US" altLang="zh-CN" sz="2400" b="0" i="0">
                    <a:solidFill>
                      <a:srgbClr val="FF0000"/>
                    </a:solidFill>
                    <a:latin typeface="Times New Roman" pitchFamily="34" charset="0"/>
                    <a:ea typeface="Microsoft Yahei" pitchFamily="34" charset="-122"/>
                    <a:cs typeface="Times New Roman" pitchFamily="34" charset="-120"/>
                  </a:rPr>
                  <a:t>正确</a:t>
                </a:r>
                <a:r>
                  <a:rPr lang="en-US" altLang="zh-CN" sz="2400" b="0" i="0" dirty="0">
                    <a:solidFill>
                      <a:srgbClr val="FF0000"/>
                    </a:solidFill>
                    <a:latin typeface="Times New Roman" pitchFamily="34" charset="0"/>
                    <a:ea typeface="Microsoft Yahei" pitchFamily="34" charset="-122"/>
                    <a:cs typeface="Times New Roman" pitchFamily="34" charset="-120"/>
                  </a:rPr>
                  <a:t>。在</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𝑁</m:t>
                    </m:r>
                  </m:oMath>
                </a14:m>
                <a:r>
                  <a:rPr lang="en-US" altLang="zh-CN" sz="2400" b="0" i="0" dirty="0">
                    <a:solidFill>
                      <a:srgbClr val="FF0000"/>
                    </a:solidFill>
                    <a:latin typeface="Times New Roman" pitchFamily="34" charset="0"/>
                    <a:ea typeface="Microsoft Yahei" pitchFamily="34" charset="-122"/>
                    <a:cs typeface="Times New Roman" pitchFamily="34" charset="-120"/>
                  </a:rPr>
                  <a:t>点静止释放电子，设电子离</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𝑂</m:t>
                    </m:r>
                  </m:oMath>
                </a14:m>
                <a:r>
                  <a:rPr lang="en-US" altLang="zh-CN" sz="2400" b="0" i="0" dirty="0">
                    <a:solidFill>
                      <a:srgbClr val="FF0000"/>
                    </a:solidFill>
                    <a:latin typeface="Times New Roman" pitchFamily="34" charset="0"/>
                    <a:ea typeface="Microsoft Yahei" pitchFamily="34" charset="-122"/>
                    <a:cs typeface="Times New Roman" pitchFamily="34" charset="-120"/>
                  </a:rPr>
                  <a:t>点距离为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时</a:t>
                </a:r>
                <a:r>
                  <a:rPr lang="en-US" altLang="zh-CN" sz="2400" b="0" i="0">
                    <a:solidFill>
                      <a:srgbClr val="FF0000"/>
                    </a:solidFill>
                    <a:latin typeface="Times New Roman" pitchFamily="34" charset="0"/>
                    <a:ea typeface="Microsoft Yahei" pitchFamily="34" charset="-122"/>
                    <a:cs typeface="Times New Roman" pitchFamily="34" charset="-120"/>
                  </a:rPr>
                  <a:t>，其所受到的电场力大小为</a:t>
                </a:r>
              </a:p>
              <a:p>
                <a:pPr latinLnBrk="1">
                  <a:lnSpc>
                    <a:spcPts val="5200"/>
                  </a:lnSpc>
                </a:pP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𝐹</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𝑘𝑞𝑒</m:t>
                        </m:r>
                      </m:num>
                      <m:den>
                        <m:d>
                          <m:d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d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up>
                            </m:sSup>
                          </m:e>
                        </m:d>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𝑘𝑞𝑒</m:t>
                        </m:r>
                      </m:num>
                      <m:den>
                        <m:d>
                          <m:d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d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up>
                            </m:sSup>
                          </m:e>
                        </m:d>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𝑘𝑞𝑒</m:t>
                    </m:r>
                    <m:d>
                      <m:dPr>
                        <m:begChr m:val="["/>
                        <m:endChr m:val=""/>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dPr>
                      <m:e>
                        <m:m>
                          <m:mPr>
                            <m:mcs>
                              <m:mc>
                                <m:mcPr>
                                  <m:count m:val="1"/>
                                  <m:mcJc m:val="center"/>
                                </m:mcPr>
                              </m:mc>
                            </m:mcs>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mPr>
                          <m:mr>
                            <m:e>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num>
                                <m:den>
                                  <m:d>
                                    <m:d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d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up>
                                      </m:sSup>
                                    </m:e>
                                  </m:d>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e>
                          </m:mr>
                        </m:m>
                      </m:e>
                    </m:d>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num>
                      <m:den>
                        <m:d>
                          <m:d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d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up>
                            </m:s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up>
                            </m:sSup>
                          </m:e>
                        </m:d>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𝑘𝑞𝑒</m:t>
                    </m:r>
                    <m:d>
                      <m:dPr>
                        <m:begChr m:val="["/>
                        <m:endChr m:val="]"/>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dPr>
                      <m:e>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𝑟𝑥</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up>
                            </m:sSup>
                          </m:num>
                          <m:den>
                            <m:d>
                              <m:d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d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up>
                                </m:sSup>
                              </m:e>
                            </m:d>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
                              <m:d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d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up>
                                </m:sSup>
                              </m:e>
                            </m:d>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e>
                    </m:d>
                  </m:oMath>
                </a14:m>
                <a:r>
                  <a:rPr lang="en-US" altLang="zh-CN" sz="2400" b="0" i="0" dirty="0">
                    <a:solidFill>
                      <a:srgbClr val="FF0000"/>
                    </a:solidFill>
                    <a:latin typeface="Times New Roman" pitchFamily="34" charset="0"/>
                    <a:ea typeface="Microsoft Yahei" pitchFamily="34" charset="-122"/>
                    <a:cs typeface="Times New Roman" pitchFamily="34" charset="-120"/>
                  </a:rPr>
                  <a:t>，因为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，所</a:t>
                </a:r>
              </a:p>
              <a:p>
                <a:pPr latinLnBrk="1">
                  <a:lnSpc>
                    <a:spcPts val="5800"/>
                  </a:lnSpc>
                </a:pPr>
                <a:r>
                  <a:rPr lang="en-US" altLang="zh-CN" sz="2400" b="0" i="0">
                    <a:solidFill>
                      <a:srgbClr val="FF0000"/>
                    </a:solidFill>
                    <a:latin typeface="Times New Roman" pitchFamily="34" charset="0"/>
                    <a:ea typeface="Microsoft Yahei" pitchFamily="34" charset="-122"/>
                    <a:cs typeface="Times New Roman" pitchFamily="34" charset="-120"/>
                  </a:rPr>
                  <a:t>以电场力大小</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𝐹</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𝑘𝑞𝑒</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p>
                        </m:sSup>
                      </m:den>
                    </m:f>
                  </m:oMath>
                </a14:m>
                <a:r>
                  <a:rPr lang="en-US" altLang="zh-CN" sz="2400" b="0" i="0" dirty="0">
                    <a:solidFill>
                      <a:srgbClr val="FF0000"/>
                    </a:solidFill>
                    <a:latin typeface="Times New Roman" pitchFamily="34" charset="0"/>
                    <a:ea typeface="Microsoft Yahei" pitchFamily="34" charset="-122"/>
                    <a:cs typeface="Times New Roman" pitchFamily="34" charset="-120"/>
                  </a:rPr>
                  <a:t>，方向指向</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𝑂</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点</a:t>
                </a:r>
                <a:r>
                  <a:rPr lang="en-US" altLang="zh-CN" sz="2400" b="0" i="0">
                    <a:solidFill>
                      <a:srgbClr val="FF0000"/>
                    </a:solidFill>
                    <a:latin typeface="Times New Roman" pitchFamily="34" charset="0"/>
                    <a:ea typeface="Microsoft Yahei" pitchFamily="34" charset="-122"/>
                    <a:cs typeface="Times New Roman" pitchFamily="34" charset="-120"/>
                  </a:rPr>
                  <a:t>，电场力大小与电子相对于平衡位置的位</a:t>
                </a:r>
              </a:p>
              <a:p>
                <a:pPr latinLnBrk="1">
                  <a:lnSpc>
                    <a:spcPts val="3900"/>
                  </a:lnSpc>
                </a:pPr>
                <a:r>
                  <a:rPr lang="en-US" altLang="zh-CN" sz="2400" b="0" i="0">
                    <a:solidFill>
                      <a:srgbClr val="FF0000"/>
                    </a:solidFill>
                    <a:latin typeface="Times New Roman" pitchFamily="34" charset="0"/>
                    <a:ea typeface="Microsoft Yahei" pitchFamily="34" charset="-122"/>
                    <a:cs typeface="Times New Roman" pitchFamily="34" charset="-120"/>
                  </a:rPr>
                  <a:t>移大小成正比</a:t>
                </a:r>
                <a:r>
                  <a:rPr lang="en-US" altLang="zh-CN" sz="2400" b="0" i="0" dirty="0">
                    <a:solidFill>
                      <a:srgbClr val="FF0000"/>
                    </a:solidFill>
                    <a:latin typeface="Times New Roman" pitchFamily="34" charset="0"/>
                    <a:ea typeface="Microsoft Yahei" pitchFamily="34" charset="-122"/>
                    <a:cs typeface="Times New Roman" pitchFamily="34" charset="-120"/>
                  </a:rPr>
                  <a:t>，且总指向平衡位置，符合简谐运动的特点，D正确。</a:t>
                </a:r>
                <a:endParaRPr lang="en-US" altLang="zh-CN" sz="2400" dirty="0"/>
              </a:p>
            </p:txBody>
          </p:sp>
        </mc:Choice>
        <mc:Fallback xmlns="">
          <p:sp>
            <p:nvSpPr>
              <p:cNvPr id="2" name="QC_6_AS.66_1#2af9cc295?pid=d940df39e&amp;color=0,0,0&amp;vtp=1&amp;bt=1&amp;bbb=1&amp;hb=1"/>
              <p:cNvSpPr>
                <a:spLocks noRot="1" noChangeAspect="1" noMove="1" noResize="1" noEditPoints="1" noAdjustHandles="1" noChangeArrowheads="1" noChangeShapeType="1" noTextEdit="1"/>
              </p:cNvSpPr>
              <p:nvPr/>
            </p:nvSpPr>
            <p:spPr>
              <a:xfrm>
                <a:off x="612648" y="486000"/>
                <a:ext cx="10963656" cy="6114225"/>
              </a:xfrm>
              <a:prstGeom prst="rect">
                <a:avLst/>
              </a:prstGeom>
              <a:blipFill>
                <a:blip r:embed="rId3"/>
                <a:stretch>
                  <a:fillRect l="-1724" r="-834" b="-2891"/>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wipe(left)">
                                      <p:cBhvr>
                                        <p:cTn id="28" dur="500"/>
                                        <p:tgtEl>
                                          <p:spTgt spid="2">
                                            <p:txEl>
                                              <p:pRg st="6" end="6"/>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wipe(left)">
                                      <p:cBhvr>
                                        <p:cTn id="31" dur="500"/>
                                        <p:tgtEl>
                                          <p:spTgt spid="2">
                                            <p:txEl>
                                              <p:pRg st="7" end="7"/>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wipe(left)">
                                      <p:cBhvr>
                                        <p:cTn id="34" dur="500"/>
                                        <p:tgtEl>
                                          <p:spTgt spid="2">
                                            <p:txEl>
                                              <p:pRg st="8" end="8"/>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wipe(left)">
                                      <p:cBhvr>
                                        <p:cTn id="3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name="Slide 3&amp;si=3">
    <p:spTree>
      <p:nvGrpSpPr>
        <p:cNvPr id="1" name=""/>
        <p:cNvGrpSpPr/>
        <p:nvPr/>
      </p:nvGrpSpPr>
      <p:grpSpPr>
        <a:xfrm>
          <a:off x="0" y="0"/>
          <a:ext cx="0" cy="0"/>
          <a:chOff x="0" y="0"/>
          <a:chExt cx="0" cy="0"/>
        </a:xfrm>
      </p:grpSpPr>
      <p:sp>
        <p:nvSpPr>
          <p:cNvPr id="2" name="C_2#0c26920bc.fixed?pid=c94944076&amp;color=0,0,0&amp;vtp=1&amp;bbb=1"/>
          <p:cNvSpPr/>
          <p:nvPr/>
        </p:nvSpPr>
        <p:spPr>
          <a:xfrm>
            <a:off x="0" y="1316736"/>
            <a:ext cx="12188952" cy="768096"/>
          </a:xfrm>
          <a:prstGeom prst="rect">
            <a:avLst/>
          </a:prstGeom>
          <a:noFill/>
          <a:ln/>
        </p:spPr>
        <p:txBody>
          <a:bodyPr wrap="none" lIns="0" tIns="0" rIns="0" bIns="0" rtlCol="0" anchor="ctr"/>
          <a:lstStyle/>
          <a:p>
            <a:pPr algn="ctr" latinLnBrk="1">
              <a:lnSpc>
                <a:spcPts val="5400"/>
              </a:lnSpc>
            </a:pPr>
            <a:r>
              <a:rPr lang="en-US" altLang="zh-CN" sz="4400" b="1" i="0" dirty="0">
                <a:solidFill>
                  <a:srgbClr val="000000"/>
                </a:solidFill>
                <a:latin typeface="微软雅黑" pitchFamily="34" charset="0"/>
                <a:ea typeface="微软雅黑" pitchFamily="34" charset="-122"/>
                <a:cs typeface="微软雅黑" pitchFamily="34" charset="-120"/>
              </a:rPr>
              <a:t>第九章</a:t>
            </a:r>
            <a:r>
              <a:rPr lang="en-US" altLang="zh-CN" sz="4400" b="1" i="0" dirty="0">
                <a:solidFill>
                  <a:srgbClr val="000000"/>
                </a:solidFill>
                <a:latin typeface="SimSun" pitchFamily="34" charset="0"/>
                <a:ea typeface="SimSun" pitchFamily="34" charset="-122"/>
                <a:cs typeface="SimSun" pitchFamily="34" charset="-120"/>
              </a:rPr>
              <a:t> </a:t>
            </a:r>
            <a:r>
              <a:rPr lang="en-US" altLang="zh-CN" sz="4400" b="1" i="0" dirty="0">
                <a:solidFill>
                  <a:srgbClr val="000000"/>
                </a:solidFill>
                <a:latin typeface="微软雅黑" pitchFamily="34" charset="0"/>
                <a:ea typeface="微软雅黑" pitchFamily="34" charset="-122"/>
                <a:cs typeface="微软雅黑" pitchFamily="34" charset="-120"/>
              </a:rPr>
              <a:t>静电场</a:t>
            </a:r>
            <a:endParaRPr lang="en-US" altLang="zh-CN" sz="4400" dirty="0"/>
          </a:p>
        </p:txBody>
      </p:sp>
      <p:sp>
        <p:nvSpPr>
          <p:cNvPr id="3" name="C_2#0c26920bc"/>
          <p:cNvSpPr/>
          <p:nvPr/>
        </p:nvSpPr>
        <p:spPr>
          <a:xfrm>
            <a:off x="2670048" y="2450592"/>
            <a:ext cx="6766560" cy="9144"/>
          </a:xfrm>
          <a:prstGeom prst="line">
            <a:avLst/>
          </a:prstGeom>
          <a:noFill/>
          <a:ln w="28575">
            <a:solidFill>
              <a:srgbClr val="7F7F7F"/>
            </a:solidFill>
            <a:prstDash val="solid"/>
          </a:ln>
        </p:spPr>
        <p:txBody>
          <a:bodyPr/>
          <a:lstStyle/>
          <a:p>
            <a:endParaRPr lang="zh-CN" altLang="en-US"/>
          </a:p>
        </p:txBody>
      </p:sp>
      <p:sp>
        <p:nvSpPr>
          <p:cNvPr id="4" name="C_2#0c26920bc.fixed?pid=c94944076&amp;color=0,0,0&amp;vtp=1&amp;bbb=1"/>
          <p:cNvSpPr/>
          <p:nvPr/>
        </p:nvSpPr>
        <p:spPr>
          <a:xfrm>
            <a:off x="0" y="2734056"/>
            <a:ext cx="12188952" cy="685800"/>
          </a:xfrm>
          <a:prstGeom prst="rect">
            <a:avLst/>
          </a:prstGeom>
          <a:noFill/>
          <a:ln/>
        </p:spPr>
        <p:txBody>
          <a:bodyPr wrap="none" lIns="0" tIns="0" rIns="0" bIns="0" rtlCol="0" anchor="ctr"/>
          <a:lstStyle/>
          <a:p>
            <a:pPr algn="ctr" latinLnBrk="1">
              <a:lnSpc>
                <a:spcPts val="4200"/>
              </a:lnSpc>
            </a:pPr>
            <a:r>
              <a:rPr lang="en-US" altLang="zh-CN" sz="3400" b="0" i="0" dirty="0">
                <a:solidFill>
                  <a:srgbClr val="000000"/>
                </a:solidFill>
                <a:latin typeface="Times New Roman" pitchFamily="34" charset="0"/>
                <a:ea typeface="Microsoft Yahei" pitchFamily="34" charset="-122"/>
                <a:cs typeface="Times New Roman" pitchFamily="34" charset="-120"/>
              </a:rPr>
              <a:t>第1讲</a:t>
            </a:r>
            <a:r>
              <a:rPr lang="en-US" altLang="zh-CN" sz="3400" b="0" i="0" dirty="0">
                <a:solidFill>
                  <a:srgbClr val="000000"/>
                </a:solidFill>
                <a:latin typeface="SimSun" pitchFamily="34" charset="0"/>
                <a:ea typeface="SimSun" pitchFamily="34" charset="-122"/>
                <a:cs typeface="SimSun" pitchFamily="34" charset="-120"/>
              </a:rPr>
              <a:t> </a:t>
            </a:r>
            <a:r>
              <a:rPr lang="en-US" altLang="zh-CN" sz="3400" b="0" i="0" dirty="0">
                <a:solidFill>
                  <a:srgbClr val="000000"/>
                </a:solidFill>
                <a:latin typeface="Times New Roman" pitchFamily="34" charset="0"/>
                <a:ea typeface="Microsoft Yahei" pitchFamily="34" charset="-122"/>
                <a:cs typeface="Times New Roman" pitchFamily="34" charset="-120"/>
              </a:rPr>
              <a:t>电场力的性质</a:t>
            </a:r>
            <a:endParaRPr lang="en-US" altLang="zh-CN" sz="3380" dirty="0"/>
          </a:p>
        </p:txBody>
      </p:sp>
    </p:spTree>
  </p:cSld>
  <p:clrMapOvr>
    <a:masterClrMapping/>
  </p:clrMapOvr>
  <p:transition>
    <p:split dir="in"/>
  </p:transition>
</p:sld>
</file>

<file path=ppt/slides/slide30.xml><?xml version="1.0" encoding="utf-8"?>
<p:sld xmlns:a="http://schemas.openxmlformats.org/drawingml/2006/main" xmlns:r="http://schemas.openxmlformats.org/officeDocument/2006/relationships" xmlns:p="http://schemas.openxmlformats.org/presentationml/2006/main">
  <p:cSld name="Slide 31&amp;si=31">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6_BD.67_1#65a32f2e7?pid=d940df39e&amp;color=0,0,0&amp;vtp=1&amp;bt=1&amp;bbb=1&amp;hb=1"/>
              <p:cNvSpPr/>
              <p:nvPr/>
            </p:nvSpPr>
            <p:spPr>
              <a:xfrm>
                <a:off x="612648" y="486000"/>
                <a:ext cx="10963656" cy="21509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迁移应用1</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AE8CBB"/>
                    </a:solidFill>
                    <a:latin typeface="Times New Roman" pitchFamily="34" charset="0"/>
                    <a:ea typeface="Microsoft Yahei" pitchFamily="34" charset="-122"/>
                    <a:cs typeface="Times New Roman" pitchFamily="34" charset="-120"/>
                  </a:rPr>
                  <a:t>（2022·山东卷·3，3分）</a:t>
                </a:r>
                <a:r>
                  <a:rPr lang="en-US" altLang="zh-CN" sz="2400" b="0" i="0" dirty="0">
                    <a:solidFill>
                      <a:srgbClr val="000000"/>
                    </a:solidFill>
                    <a:latin typeface="Times New Roman" pitchFamily="34" charset="0"/>
                    <a:ea typeface="Microsoft Yahei" pitchFamily="34" charset="-122"/>
                    <a:cs typeface="Times New Roman" pitchFamily="34" charset="-120"/>
                  </a:rPr>
                  <a:t>半径为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的绝缘细圆环固定在图示位置</a:t>
                </a:r>
                <a:r>
                  <a:rPr lang="en-US" altLang="zh-CN" sz="2400" b="0" i="0">
                    <a:solidFill>
                      <a:srgbClr val="000000"/>
                    </a:solidFill>
                    <a:latin typeface="Times New Roman" pitchFamily="34" charset="0"/>
                    <a:ea typeface="Microsoft Yahei" pitchFamily="34" charset="-122"/>
                    <a:cs typeface="Times New Roman" pitchFamily="34" charset="-120"/>
                  </a:rPr>
                  <a:t>，圆心</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位于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𝑂</m:t>
                    </m:r>
                  </m:oMath>
                </a14:m>
                <a:r>
                  <a:rPr lang="en-US" altLang="zh-CN" sz="2400" b="0" i="0" dirty="0">
                    <a:solidFill>
                      <a:srgbClr val="000000"/>
                    </a:solidFill>
                    <a:latin typeface="Times New Roman" pitchFamily="34" charset="0"/>
                    <a:ea typeface="Microsoft Yahei" pitchFamily="34" charset="-122"/>
                    <a:cs typeface="Times New Roman" pitchFamily="34" charset="-120"/>
                  </a:rPr>
                  <a:t>点，环上均匀分布着电荷量为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𝑄</m:t>
                    </m:r>
                  </m:oMath>
                </a14:m>
                <a:r>
                  <a:rPr lang="en-US" altLang="zh-CN" sz="2400" b="0" i="0" dirty="0">
                    <a:solidFill>
                      <a:srgbClr val="000000"/>
                    </a:solidFill>
                    <a:latin typeface="Times New Roman" pitchFamily="34" charset="0"/>
                    <a:ea typeface="Microsoft Yahei" pitchFamily="34" charset="-122"/>
                    <a:cs typeface="Times New Roman" pitchFamily="34" charset="-120"/>
                  </a:rPr>
                  <a:t>的正电荷。点</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将圆环三等分</a:t>
                </a:r>
                <a:r>
                  <a:rPr lang="en-US" altLang="zh-CN" sz="2400" b="0" i="0">
                    <a:solidFill>
                      <a:srgbClr val="000000"/>
                    </a:solidFill>
                    <a:latin typeface="Times New Roman" pitchFamily="34" charset="0"/>
                    <a:ea typeface="Microsoft Yahei" pitchFamily="34" charset="-122"/>
                    <a:cs typeface="Times New Roman" pitchFamily="34" charset="-120"/>
                  </a:rPr>
                  <a:t>，取走</a:t>
                </a:r>
              </a:p>
              <a:p>
                <a:pPr latinLnBrk="1">
                  <a:lnSpc>
                    <a:spcPts val="4400"/>
                  </a:lnSpc>
                </a:pP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2400" b="0" i="0" dirty="0">
                    <a:solidFill>
                      <a:srgbClr val="000000"/>
                    </a:solidFill>
                    <a:latin typeface="Times New Roman" pitchFamily="34" charset="0"/>
                    <a:ea typeface="Microsoft Yahei" pitchFamily="34" charset="-122"/>
                    <a:cs typeface="Times New Roman" pitchFamily="34" charset="-120"/>
                  </a:rPr>
                  <a:t>处两段弧长均为</a:t>
                </a: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𝐿</m:t>
                    </m:r>
                  </m:oMath>
                </a14:m>
                <a:r>
                  <a:rPr lang="en-US" altLang="zh-CN" sz="2400" b="0" i="0" dirty="0">
                    <a:solidFill>
                      <a:srgbClr val="000000"/>
                    </a:solidFill>
                    <a:latin typeface="Times New Roman" pitchFamily="34" charset="0"/>
                    <a:ea typeface="Microsoft Yahei" pitchFamily="34" charset="-122"/>
                    <a:cs typeface="Times New Roman" pitchFamily="34" charset="-120"/>
                  </a:rPr>
                  <a:t>的小圆弧上的电荷。将一点电荷</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𝑞</m:t>
                    </m:r>
                  </m:oMath>
                </a14:m>
                <a:r>
                  <a:rPr lang="en-US" altLang="zh-CN" sz="2400" b="0" i="0" dirty="0">
                    <a:solidFill>
                      <a:srgbClr val="000000"/>
                    </a:solidFill>
                    <a:latin typeface="Times New Roman" pitchFamily="34" charset="0"/>
                    <a:ea typeface="Microsoft Yahei" pitchFamily="34" charset="-122"/>
                    <a:cs typeface="Times New Roman" pitchFamily="34" charset="-120"/>
                  </a:rPr>
                  <a:t>置于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𝑂𝐶</m:t>
                    </m:r>
                  </m:oMath>
                </a14:m>
                <a:r>
                  <a:rPr lang="en-US" altLang="zh-CN" sz="2400" b="0" i="0" dirty="0">
                    <a:solidFill>
                      <a:srgbClr val="000000"/>
                    </a:solidFill>
                    <a:latin typeface="Times New Roman" pitchFamily="34" charset="0"/>
                    <a:ea typeface="Microsoft Yahei" pitchFamily="34" charset="-122"/>
                    <a:cs typeface="Times New Roman" pitchFamily="34" charset="-120"/>
                  </a:rPr>
                  <a:t>延长线上距</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𝑂</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点</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oMath>
                </a14:m>
                <a:r>
                  <a:rPr lang="en-US" altLang="zh-CN" sz="2400" b="0" i="0" dirty="0">
                    <a:solidFill>
                      <a:srgbClr val="000000"/>
                    </a:solidFill>
                    <a:latin typeface="Times New Roman" pitchFamily="34" charset="0"/>
                    <a:ea typeface="Microsoft Yahei" pitchFamily="34" charset="-122"/>
                    <a:cs typeface="Times New Roman" pitchFamily="34" charset="-120"/>
                  </a:rPr>
                  <a:t>的</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𝐷</m:t>
                    </m:r>
                  </m:oMath>
                </a14:m>
                <a:r>
                  <a:rPr lang="en-US" altLang="zh-CN" sz="2400" b="0" i="0" dirty="0">
                    <a:solidFill>
                      <a:srgbClr val="000000"/>
                    </a:solidFill>
                    <a:latin typeface="Times New Roman" pitchFamily="34" charset="0"/>
                    <a:ea typeface="Microsoft Yahei" pitchFamily="34" charset="-122"/>
                    <a:cs typeface="Times New Roman" pitchFamily="34" charset="-120"/>
                  </a:rPr>
                  <a:t>点，</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𝑂</m:t>
                    </m:r>
                  </m:oMath>
                </a14:m>
                <a:r>
                  <a:rPr lang="en-US" altLang="zh-CN" sz="2400" b="0" i="0" dirty="0">
                    <a:solidFill>
                      <a:srgbClr val="000000"/>
                    </a:solidFill>
                    <a:latin typeface="Times New Roman" pitchFamily="34" charset="0"/>
                    <a:ea typeface="Microsoft Yahei" pitchFamily="34" charset="-122"/>
                    <a:cs typeface="Times New Roman" pitchFamily="34" charset="-120"/>
                  </a:rPr>
                  <a:t>点的电场强度刚好为零。圆环上剩余电荷分布不变，</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𝑞</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为(</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2" name="QC_6_BD.67_1#65a32f2e7?pid=d940df39e&amp;color=0,0,0&amp;vtp=1&amp;bt=1&amp;bbb=1&amp;hb=1"/>
              <p:cNvSpPr>
                <a:spLocks noRot="1" noChangeAspect="1" noMove="1" noResize="1" noEditPoints="1" noAdjustHandles="1" noChangeArrowheads="1" noChangeShapeType="1" noTextEdit="1"/>
              </p:cNvSpPr>
              <p:nvPr/>
            </p:nvSpPr>
            <p:spPr>
              <a:xfrm>
                <a:off x="612648" y="486000"/>
                <a:ext cx="10963656" cy="2150999"/>
              </a:xfrm>
              <a:prstGeom prst="rect">
                <a:avLst/>
              </a:prstGeom>
              <a:blipFill>
                <a:blip r:embed="rId3"/>
                <a:stretch>
                  <a:fillRect l="-1724" b="-8499"/>
                </a:stretch>
              </a:blipFill>
              <a:ln/>
            </p:spPr>
            <p:txBody>
              <a:bodyPr/>
              <a:lstStyle/>
              <a:p>
                <a:r>
                  <a:rPr lang="zh-CN" altLang="en-US">
                    <a:noFill/>
                  </a:rPr>
                  <a:t> </a:t>
                </a:r>
              </a:p>
            </p:txBody>
          </p:sp>
        </mc:Fallback>
      </mc:AlternateContent>
      <p:sp>
        <p:nvSpPr>
          <p:cNvPr id="3" name="QC_6_AN.68_1#65a32f2e7.bracket?pid=d940df39e&amp;color=0,0,0&amp;vpa=29&amp;vtp=1"/>
          <p:cNvSpPr/>
          <p:nvPr/>
        </p:nvSpPr>
        <p:spPr>
          <a:xfrm>
            <a:off x="10369836" y="2150970"/>
            <a:ext cx="423863"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C</a:t>
            </a:r>
            <a:endParaRPr lang="en-US" altLang="zh-CN" sz="2400" dirty="0"/>
          </a:p>
        </p:txBody>
      </p:sp>
      <p:pic>
        <p:nvPicPr>
          <p:cNvPr id="4" name="QC_6_BD.67_2#65a32f2e7?pid=d940df39e&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4663440" y="2753711"/>
            <a:ext cx="2871216" cy="1874520"/>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5" name="QC_6_BD.67_3#65a32f2e7.choices?pid=d940df39e&amp;color=0,0,0&amp;vtp=1&amp;bbb=1"/>
              <p:cNvSpPr/>
              <p:nvPr/>
            </p:nvSpPr>
            <p:spPr>
              <a:xfrm>
                <a:off x="612648" y="4760311"/>
                <a:ext cx="10963656" cy="1279462"/>
              </a:xfrm>
              <a:prstGeom prst="rect">
                <a:avLst/>
              </a:prstGeom>
              <a:noFill/>
              <a:ln/>
            </p:spPr>
            <p:txBody>
              <a:bodyPr wrap="none" lIns="0" tIns="0" rIns="0" bIns="0" rtlCol="0" anchor="t"/>
              <a:lstStyle/>
              <a:p>
                <a:pPr latinLnBrk="1">
                  <a:lnSpc>
                    <a:spcPts val="5100"/>
                  </a:lnSpc>
                  <a:tabLst>
                    <a:tab pos="5589778" algn="l"/>
                  </a:tabLst>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正电荷，</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𝑞</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𝑄</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𝐿</m:t>
                        </m:r>
                      </m:num>
                      <m:den>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π</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den>
                    </m:f>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正电荷，</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𝑞</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ad>
                          <m:radPr>
                            <m:degHide m:val="on"/>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e>
                        </m:rad>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𝑄</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𝐿</m:t>
                        </m:r>
                      </m:num>
                      <m:den>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π</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5100"/>
                  </a:lnSpc>
                  <a:tabLst>
                    <a:tab pos="5589778" algn="l"/>
                  </a:tabLst>
                </a:pP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负电荷，</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𝑞</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𝑄</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𝐿</m:t>
                        </m:r>
                      </m:num>
                      <m:den>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π</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den>
                    </m:f>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负电荷，</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𝑞</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rad>
                          <m:radPr>
                            <m:degHide m:val="on"/>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e>
                        </m:rad>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𝑄</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𝐿</m:t>
                        </m:r>
                      </m:num>
                      <m:den>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π</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5" name="QC_6_BD.67_3#65a32f2e7.choices?pid=d940df39e&amp;color=0,0,0&amp;vtp=1&amp;bbb=1"/>
              <p:cNvSpPr>
                <a:spLocks noRot="1" noChangeAspect="1" noMove="1" noResize="1" noEditPoints="1" noAdjustHandles="1" noChangeArrowheads="1" noChangeShapeType="1" noTextEdit="1"/>
              </p:cNvSpPr>
              <p:nvPr/>
            </p:nvSpPr>
            <p:spPr>
              <a:xfrm>
                <a:off x="612648" y="4760311"/>
                <a:ext cx="10963656" cy="1279462"/>
              </a:xfrm>
              <a:prstGeom prst="rect">
                <a:avLst/>
              </a:prstGeom>
              <a:blipFill>
                <a:blip r:embed="rId5"/>
                <a:stretch>
                  <a:fillRect l="-1724" b="-7619"/>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name="Slide 32&amp;si=32">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6_AS.69_1#65a32f2e7?pid=d940df39e&amp;color=0,0,0&amp;vtp=1&amp;bt=1&amp;bbb=1"/>
              <p:cNvSpPr/>
              <p:nvPr/>
            </p:nvSpPr>
            <p:spPr>
              <a:xfrm>
                <a:off x="612648" y="486000"/>
                <a:ext cx="10963656" cy="426974"/>
              </a:xfrm>
              <a:prstGeom prst="rect">
                <a:avLst/>
              </a:prstGeom>
              <a:noFill/>
              <a:ln/>
            </p:spPr>
            <p:txBody>
              <a:bodyPr wrap="none" lIns="0" tIns="0" rIns="0" bIns="0" rtlCol="0" anchor="t"/>
              <a:lstStyle/>
              <a:p>
                <a:pPr algn="l" latinLnBrk="1">
                  <a:lnSpc>
                    <a:spcPts val="37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去掉的弧长为</a:t>
                </a:r>
                <a14:m>
                  <m:oMath xmlns:m="http://schemas.openxmlformats.org/officeDocument/2006/math">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𝐿</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的小圆弧上的电荷等效为点电荷，如图所示：</a:t>
                </a:r>
                <a:endParaRPr lang="en-US" altLang="zh-CN" sz="2400" dirty="0"/>
              </a:p>
            </p:txBody>
          </p:sp>
        </mc:Choice>
        <mc:Fallback xmlns="">
          <p:sp>
            <p:nvSpPr>
              <p:cNvPr id="2" name="QC_6_AS.69_1#65a32f2e7?pid=d940df39e&amp;color=0,0,0&amp;vtp=1&amp;bt=1&amp;bbb=1"/>
              <p:cNvSpPr>
                <a:spLocks noRot="1" noChangeAspect="1" noMove="1" noResize="1" noEditPoints="1" noAdjustHandles="1" noChangeArrowheads="1" noChangeShapeType="1" noTextEdit="1"/>
              </p:cNvSpPr>
              <p:nvPr/>
            </p:nvSpPr>
            <p:spPr>
              <a:xfrm>
                <a:off x="612648" y="486000"/>
                <a:ext cx="10963656" cy="426974"/>
              </a:xfrm>
              <a:prstGeom prst="rect">
                <a:avLst/>
              </a:prstGeom>
              <a:blipFill>
                <a:blip r:embed="rId3"/>
                <a:stretch>
                  <a:fillRect l="-1724" t="-8571" b="-42857"/>
                </a:stretch>
              </a:blipFill>
              <a:ln/>
            </p:spPr>
            <p:txBody>
              <a:bodyPr/>
              <a:lstStyle/>
              <a:p>
                <a:r>
                  <a:rPr lang="zh-CN" altLang="en-US">
                    <a:noFill/>
                  </a:rPr>
                  <a:t> </a:t>
                </a:r>
              </a:p>
            </p:txBody>
          </p:sp>
        </mc:Fallback>
      </mc:AlternateContent>
      <p:pic>
        <p:nvPicPr>
          <p:cNvPr id="3" name="QC_6_AS.69_2#65a32f2e7?pid=d940df39e&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630936" y="1042197"/>
            <a:ext cx="1828800" cy="1399032"/>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4" name="QC_6_AS.69_3#65a32f2e7?pid=d940df39e&amp;color=0,0,0&amp;vtp=1&amp;bbb=1&amp;hb=1"/>
              <p:cNvSpPr/>
              <p:nvPr/>
            </p:nvSpPr>
            <p:spPr>
              <a:xfrm>
                <a:off x="612648" y="2578897"/>
                <a:ext cx="10963656" cy="3936111"/>
              </a:xfrm>
              <a:prstGeom prst="rect">
                <a:avLst/>
              </a:prstGeom>
              <a:noFill/>
              <a:ln/>
            </p:spPr>
            <p:txBody>
              <a:bodyPr wrap="none" lIns="0" tIns="0" rIns="0" bIns="0" rtlCol="0" anchor="t"/>
              <a:lstStyle/>
              <a:p>
                <a:pPr algn="l" latinLnBrk="1">
                  <a:lnSpc>
                    <a:spcPts val="5500"/>
                  </a:lnSpc>
                </a:pPr>
                <a:r>
                  <a:rPr lang="en-US" altLang="zh-CN" sz="2400" b="0" i="0" dirty="0">
                    <a:solidFill>
                      <a:srgbClr val="FF0000"/>
                    </a:solidFill>
                    <a:latin typeface="Times New Roman" pitchFamily="34" charset="0"/>
                    <a:ea typeface="Microsoft Yahei" pitchFamily="34" charset="-122"/>
                    <a:cs typeface="Times New Roman" pitchFamily="34" charset="-120"/>
                  </a:rPr>
                  <a:t>其带电荷量</a:t>
                </a:r>
                <a14:m>
                  <m:oMath xmlns:m="http://schemas.openxmlformats.org/officeDocument/2006/math">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𝑄</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π</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den>
                    </m:f>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𝐿</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55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𝐵</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5500"/>
                  </a:lnSpc>
                </a:pPr>
                <a:r>
                  <a:rPr lang="en-US" altLang="zh-CN" sz="2400" b="0" i="0">
                    <a:solidFill>
                      <a:srgbClr val="FF0000"/>
                    </a:solidFill>
                    <a:latin typeface="Times New Roman" pitchFamily="34" charset="0"/>
                    <a:ea typeface="Microsoft Yahei" pitchFamily="34" charset="-122"/>
                    <a:cs typeface="Times New Roman" pitchFamily="34" charset="-120"/>
                  </a:rPr>
                  <a:t>由矢量合成可得</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，方向水平向左</a:t>
                </a:r>
                <a:endParaRPr lang="en-US" altLang="zh-CN" sz="2400" dirty="0"/>
              </a:p>
              <a:p>
                <a:pPr latinLnBrk="1">
                  <a:lnSpc>
                    <a:spcPts val="3900"/>
                  </a:lnSpc>
                </a:pPr>
                <a:r>
                  <a:rPr lang="en-US" altLang="zh-CN" sz="2400" b="0" i="0">
                    <a:solidFill>
                      <a:srgbClr val="FF0000"/>
                    </a:solidFill>
                    <a:latin typeface="Times New Roman" pitchFamily="34" charset="0"/>
                    <a:ea typeface="Microsoft Yahei" pitchFamily="34" charset="-122"/>
                    <a:cs typeface="Times New Roman" pitchFamily="34" charset="-120"/>
                  </a:rPr>
                  <a:t>由题意知</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𝑂</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oMath>
                </a14:m>
                <a:r>
                  <a:rPr lang="en-US" altLang="zh-CN" sz="2400" b="0" i="0" dirty="0">
                    <a:solidFill>
                      <a:srgbClr val="FF0000"/>
                    </a:solidFill>
                    <a:latin typeface="Times New Roman" pitchFamily="34" charset="0"/>
                    <a:ea typeface="Microsoft Yahei" pitchFamily="34" charset="-122"/>
                    <a:cs typeface="Times New Roman" pitchFamily="34" charset="-120"/>
                  </a:rPr>
                  <a:t>，故点电荷</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oMath>
                </a14:m>
                <a:r>
                  <a:rPr lang="en-US" altLang="zh-CN" sz="2400" b="0" i="0" dirty="0">
                    <a:solidFill>
                      <a:srgbClr val="FF0000"/>
                    </a:solidFill>
                    <a:latin typeface="Times New Roman" pitchFamily="34" charset="0"/>
                    <a:ea typeface="Microsoft Yahei" pitchFamily="34" charset="-122"/>
                    <a:cs typeface="Times New Roman" pitchFamily="34" charset="-120"/>
                  </a:rPr>
                  <a:t>在</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𝑂</m:t>
                    </m:r>
                  </m:oMath>
                </a14:m>
                <a:r>
                  <a:rPr lang="en-US" altLang="zh-CN" sz="2400" b="0" i="0" dirty="0">
                    <a:solidFill>
                      <a:srgbClr val="FF0000"/>
                    </a:solidFill>
                    <a:latin typeface="Times New Roman" pitchFamily="34" charset="0"/>
                    <a:ea typeface="Microsoft Yahei" pitchFamily="34" charset="-122"/>
                    <a:cs typeface="Times New Roman" pitchFamily="34" charset="-120"/>
                  </a:rPr>
                  <a:t>点产生的场强与</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𝐵</m:t>
                    </m:r>
                  </m:oMath>
                </a14:m>
                <a:r>
                  <a:rPr lang="en-US" altLang="zh-CN" sz="2400" b="0" i="0" dirty="0">
                    <a:solidFill>
                      <a:srgbClr val="FF0000"/>
                    </a:solidFill>
                    <a:latin typeface="Times New Roman" pitchFamily="34" charset="0"/>
                    <a:ea typeface="Microsoft Yahei" pitchFamily="34" charset="-122"/>
                    <a:cs typeface="Times New Roman" pitchFamily="34" charset="-120"/>
                  </a:rPr>
                  <a:t>两处点电荷在</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𝑂</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点产生的合</a:t>
                </a:r>
              </a:p>
              <a:p>
                <a:pPr latinLnBrk="1">
                  <a:lnSpc>
                    <a:spcPts val="5500"/>
                  </a:lnSpc>
                </a:pPr>
                <a:r>
                  <a:rPr lang="en-US" altLang="zh-CN" sz="2400" b="0" i="0">
                    <a:solidFill>
                      <a:srgbClr val="FF0000"/>
                    </a:solidFill>
                    <a:latin typeface="Times New Roman" pitchFamily="34" charset="0"/>
                    <a:ea typeface="Microsoft Yahei" pitchFamily="34" charset="-122"/>
                    <a:cs typeface="Times New Roman" pitchFamily="34" charset="-120"/>
                  </a:rPr>
                  <a:t>场强大小相等</a:t>
                </a:r>
                <a:r>
                  <a:rPr lang="en-US" altLang="zh-CN" sz="2400" b="0" i="0" dirty="0">
                    <a:solidFill>
                      <a:srgbClr val="FF0000"/>
                    </a:solidFill>
                    <a:latin typeface="Times New Roman" pitchFamily="34" charset="0"/>
                    <a:ea typeface="Microsoft Yahei" pitchFamily="34" charset="-122"/>
                    <a:cs typeface="Times New Roman" pitchFamily="34" charset="-120"/>
                  </a:rPr>
                  <a:t>、方向相同，则点电荷</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oMath>
                </a14:m>
                <a:r>
                  <a:rPr lang="en-US" altLang="zh-CN" sz="2400" b="0" i="0" dirty="0">
                    <a:solidFill>
                      <a:srgbClr val="FF0000"/>
                    </a:solidFill>
                    <a:latin typeface="Times New Roman" pitchFamily="34" charset="0"/>
                    <a:ea typeface="Microsoft Yahei" pitchFamily="34" charset="-122"/>
                    <a:cs typeface="Times New Roman" pitchFamily="34" charset="-120"/>
                  </a:rPr>
                  <a:t>为负电荷，且</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d>
                              <m:d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d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d>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，解得</a:t>
                </a:r>
              </a:p>
              <a:p>
                <a:pPr latinLnBrk="1">
                  <a:lnSpc>
                    <a:spcPts val="5400"/>
                  </a:lnSpc>
                </a:pP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𝑄</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𝐿</m:t>
                        </m:r>
                      </m:num>
                      <m:den>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π</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，C正确。</a:t>
                </a:r>
                <a:endParaRPr lang="en-US" altLang="zh-CN" sz="2400" dirty="0"/>
              </a:p>
            </p:txBody>
          </p:sp>
        </mc:Choice>
        <mc:Fallback xmlns="">
          <p:sp>
            <p:nvSpPr>
              <p:cNvPr id="4" name="QC_6_AS.69_3#65a32f2e7?pid=d940df39e&amp;color=0,0,0&amp;vtp=1&amp;bbb=1&amp;hb=1"/>
              <p:cNvSpPr>
                <a:spLocks noRot="1" noChangeAspect="1" noMove="1" noResize="1" noEditPoints="1" noAdjustHandles="1" noChangeArrowheads="1" noChangeShapeType="1" noTextEdit="1"/>
              </p:cNvSpPr>
              <p:nvPr/>
            </p:nvSpPr>
            <p:spPr>
              <a:xfrm>
                <a:off x="612648" y="2578897"/>
                <a:ext cx="10963656" cy="3936111"/>
              </a:xfrm>
              <a:prstGeom prst="rect">
                <a:avLst/>
              </a:prstGeom>
              <a:blipFill>
                <a:blip r:embed="rId5"/>
                <a:stretch>
                  <a:fillRect l="-1724" b="-2632"/>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bg/>
                                          </p:spTgt>
                                        </p:tgtEl>
                                        <p:attrNameLst>
                                          <p:attrName>style.visibility</p:attrName>
                                        </p:attrNameLst>
                                      </p:cBhvr>
                                      <p:to>
                                        <p:strVal val="visible"/>
                                      </p:to>
                                    </p:set>
                                    <p:animEffect transition="in" filter="wipe(left)">
                                      <p:cBhvr>
                                        <p:cTn id="16" dur="500"/>
                                        <p:tgtEl>
                                          <p:spTgt spid="4">
                                            <p:bg/>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left)">
                                      <p:cBhvr>
                                        <p:cTn id="25" dur="500"/>
                                        <p:tgtEl>
                                          <p:spTgt spid="4">
                                            <p:txEl>
                                              <p:pRg st="2" end="2"/>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left)">
                                      <p:cBhvr>
                                        <p:cTn id="28" dur="500"/>
                                        <p:tgtEl>
                                          <p:spTgt spid="4">
                                            <p:txEl>
                                              <p:pRg st="3" end="3"/>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wipe(left)">
                                      <p:cBhvr>
                                        <p:cTn id="31" dur="500"/>
                                        <p:tgtEl>
                                          <p:spTgt spid="4">
                                            <p:txEl>
                                              <p:pRg st="4" end="4"/>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wipe(left)">
                                      <p:cBhvr>
                                        <p:cTn id="3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name="Slide 33&amp;si=33">
    <p:spTree>
      <p:nvGrpSpPr>
        <p:cNvPr id="1" name=""/>
        <p:cNvGrpSpPr/>
        <p:nvPr/>
      </p:nvGrpSpPr>
      <p:grpSpPr>
        <a:xfrm>
          <a:off x="0" y="0"/>
          <a:ext cx="0" cy="0"/>
          <a:chOff x="0" y="0"/>
          <a:chExt cx="0" cy="0"/>
        </a:xfrm>
      </p:grpSpPr>
      <p:sp>
        <p:nvSpPr>
          <p:cNvPr id="2" name="C_5_BD#4c11b2daf?pid=44a6499be&amp;color=0,0,0&amp;vtp=1&amp;bt=1&amp;bbb=1"/>
          <p:cNvSpPr/>
          <p:nvPr/>
        </p:nvSpPr>
        <p:spPr>
          <a:xfrm>
            <a:off x="612648" y="486000"/>
            <a:ext cx="10963656" cy="995680"/>
          </a:xfrm>
          <a:prstGeom prst="rect">
            <a:avLst/>
          </a:prstGeom>
          <a:noFill/>
          <a:ln/>
        </p:spPr>
        <p:txBody>
          <a:bodyPr wrap="none" lIns="0" tIns="0" rIns="0" bIns="0" rtlCol="0" anchor="t"/>
          <a:lstStyle/>
          <a:p>
            <a:pPr algn="l" latinLnBrk="1">
              <a:lnSpc>
                <a:spcPts val="4900"/>
              </a:lnSpc>
            </a:pPr>
            <a:r>
              <a:rPr lang="en-US" altLang="zh-CN" sz="2800" b="1" i="0" dirty="0">
                <a:solidFill>
                  <a:srgbClr val="000000"/>
                </a:solidFill>
                <a:latin typeface="Times New Roman" pitchFamily="34" charset="0"/>
                <a:ea typeface="Microsoft Yahei" pitchFamily="34" charset="-122"/>
                <a:cs typeface="Times New Roman" pitchFamily="34" charset="-120"/>
              </a:rPr>
              <a:t>考向3</a:t>
            </a:r>
            <a:r>
              <a:rPr lang="en-US" altLang="zh-CN" sz="2800" b="1" i="0" dirty="0">
                <a:solidFill>
                  <a:srgbClr val="000000"/>
                </a:solidFill>
                <a:latin typeface="SimSun" pitchFamily="34" charset="0"/>
                <a:ea typeface="SimSun" pitchFamily="34" charset="-122"/>
                <a:cs typeface="SimSun" pitchFamily="34" charset="-120"/>
              </a:rPr>
              <a:t> </a:t>
            </a:r>
            <a:r>
              <a:rPr lang="en-US" altLang="zh-CN" sz="2800" b="1" i="0" dirty="0">
                <a:solidFill>
                  <a:srgbClr val="000000"/>
                </a:solidFill>
                <a:latin typeface="Times New Roman" pitchFamily="34" charset="0"/>
                <a:ea typeface="Microsoft Yahei" pitchFamily="34" charset="-122"/>
                <a:cs typeface="Times New Roman" pitchFamily="34" charset="-120"/>
              </a:rPr>
              <a:t>非点电荷电场强度的求解</a:t>
            </a:r>
            <a:endParaRPr lang="en-US" altLang="zh-CN" sz="2800" dirty="0"/>
          </a:p>
        </p:txBody>
      </p:sp>
      <p:pic>
        <p:nvPicPr>
          <p:cNvPr id="3" name="QC_6_BD.70_1#7334c60ce?htil=5&amp;pid=4c11b2daf&amp;color=0,0,0&amp;tib=255,255,255&amp;vtp=1&amp;hs=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7653528" y="1144650"/>
            <a:ext cx="3931920" cy="3429000"/>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4" name="QC_6_BD.70_2#7334c60ce?htil=5&amp;sp=1&amp;pid=4c11b2daf&amp;color=0,0,0&amp;vtp=1&amp;bbb=1&amp;hb=1&amp;hs=1"/>
              <p:cNvSpPr/>
              <p:nvPr/>
            </p:nvSpPr>
            <p:spPr>
              <a:xfrm>
                <a:off x="612648" y="1098931"/>
                <a:ext cx="6940296" cy="38273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例3</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AE8CBB"/>
                    </a:solidFill>
                    <a:latin typeface="Times New Roman" pitchFamily="34" charset="0"/>
                    <a:ea typeface="Microsoft Yahei" pitchFamily="34" charset="-122"/>
                    <a:cs typeface="Times New Roman" pitchFamily="34" charset="-120"/>
                  </a:rPr>
                  <a:t>（2024·河北卷·7，4分）</a:t>
                </a:r>
                <a:r>
                  <a:rPr lang="en-US" altLang="zh-CN" sz="2400" b="0" i="0" dirty="0">
                    <a:solidFill>
                      <a:srgbClr val="000000"/>
                    </a:solidFill>
                    <a:latin typeface="Times New Roman" pitchFamily="34" charset="0"/>
                    <a:ea typeface="Microsoft Yahei" pitchFamily="34" charset="-122"/>
                    <a:cs typeface="Times New Roman" pitchFamily="34" charset="-120"/>
                  </a:rPr>
                  <a:t>如图</a:t>
                </a:r>
                <a:r>
                  <a:rPr lang="en-US" altLang="zh-CN" sz="2400" b="0" i="0">
                    <a:solidFill>
                      <a:srgbClr val="000000"/>
                    </a:solidFill>
                    <a:latin typeface="Times New Roman" pitchFamily="34" charset="0"/>
                    <a:ea typeface="Microsoft Yahei" pitchFamily="34" charset="-122"/>
                    <a:cs typeface="Times New Roman" pitchFamily="34" charset="-120"/>
                  </a:rPr>
                  <a:t>，真空中有两个电</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荷量均为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𝑞</m:t>
                    </m:r>
                    <m:d>
                      <m:d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d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𝑞</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&gt;0</m:t>
                        </m:r>
                      </m:e>
                    </m:d>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的点电荷</a:t>
                </a:r>
                <a:r>
                  <a:rPr lang="en-US" altLang="zh-CN" sz="2400" b="0" i="0">
                    <a:solidFill>
                      <a:srgbClr val="000000"/>
                    </a:solidFill>
                    <a:latin typeface="Times New Roman" pitchFamily="34" charset="0"/>
                    <a:ea typeface="Microsoft Yahei" pitchFamily="34" charset="-122"/>
                    <a:cs typeface="Times New Roman" pitchFamily="34" charset="-120"/>
                  </a:rPr>
                  <a:t>，分别固定在正三角形</a:t>
                </a:r>
              </a:p>
              <a:p>
                <a:pPr latinLnBrk="1">
                  <a:lnSpc>
                    <a:spcPts val="4400"/>
                  </a:lnSpc>
                </a:pP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𝐴𝐵𝐶</m:t>
                    </m:r>
                  </m:oMath>
                </a14:m>
                <a:r>
                  <a:rPr lang="en-US" altLang="zh-CN" sz="2400" b="0" i="0" dirty="0">
                    <a:solidFill>
                      <a:srgbClr val="000000"/>
                    </a:solidFill>
                    <a:latin typeface="Times New Roman" pitchFamily="34" charset="0"/>
                    <a:ea typeface="Microsoft Yahei" pitchFamily="34" charset="-122"/>
                    <a:cs typeface="Times New Roman" pitchFamily="34" charset="-120"/>
                  </a:rPr>
                  <a:t>的顶点</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𝑀</m:t>
                    </m:r>
                  </m:oMath>
                </a14:m>
                <a:r>
                  <a:rPr lang="en-US" altLang="zh-CN" sz="2400" b="0" i="0" dirty="0">
                    <a:solidFill>
                      <a:srgbClr val="000000"/>
                    </a:solidFill>
                    <a:latin typeface="Times New Roman" pitchFamily="34" charset="0"/>
                    <a:ea typeface="Microsoft Yahei" pitchFamily="34" charset="-122"/>
                    <a:cs typeface="Times New Roman" pitchFamily="34" charset="-120"/>
                  </a:rPr>
                  <a:t>为三角形</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𝐴𝐵𝐶</m:t>
                    </m:r>
                  </m:oMath>
                </a14:m>
                <a:r>
                  <a:rPr lang="en-US" altLang="zh-CN" sz="2400" b="0" i="0" dirty="0">
                    <a:solidFill>
                      <a:srgbClr val="000000"/>
                    </a:solidFill>
                    <a:latin typeface="Times New Roman" pitchFamily="34" charset="0"/>
                    <a:ea typeface="Microsoft Yahei" pitchFamily="34" charset="-122"/>
                    <a:cs typeface="Times New Roman" pitchFamily="34" charset="-120"/>
                  </a:rPr>
                  <a:t>的中心，沿</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𝐴𝑀</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的</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中垂线对称放置一根与三角形共面的均匀带电细杆，</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电荷量为</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𝑞</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den>
                    </m:f>
                  </m:oMath>
                </a14:m>
                <a:r>
                  <a:rPr lang="en-US" altLang="zh-CN" sz="2400" b="0" i="0" dirty="0">
                    <a:solidFill>
                      <a:srgbClr val="000000"/>
                    </a:solidFill>
                    <a:latin typeface="Times New Roman" pitchFamily="34" charset="0"/>
                    <a:ea typeface="Microsoft Yahei" pitchFamily="34" charset="-122"/>
                    <a:cs typeface="Times New Roman" pitchFamily="34" charset="-120"/>
                  </a:rPr>
                  <a:t>。已知正三角形</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𝐴𝐵𝐶</m:t>
                    </m:r>
                  </m:oMath>
                </a14:m>
                <a:r>
                  <a:rPr lang="en-US" altLang="zh-CN" sz="2400" b="0" i="0" dirty="0">
                    <a:solidFill>
                      <a:srgbClr val="000000"/>
                    </a:solidFill>
                    <a:latin typeface="Times New Roman" pitchFamily="34" charset="0"/>
                    <a:ea typeface="Microsoft Yahei" pitchFamily="34" charset="-122"/>
                    <a:cs typeface="Times New Roman" pitchFamily="34" charset="-120"/>
                  </a:rPr>
                  <a:t>的边长为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𝑀</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点的</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电场强度为</a:t>
                </a:r>
                <a:r>
                  <a:rPr lang="en-US" altLang="zh-CN" sz="2400" b="0" i="0" dirty="0">
                    <a:solidFill>
                      <a:srgbClr val="000000"/>
                    </a:solidFill>
                    <a:latin typeface="Times New Roman" pitchFamily="34" charset="0"/>
                    <a:ea typeface="Microsoft Yahei" pitchFamily="34" charset="-122"/>
                    <a:cs typeface="Times New Roman" pitchFamily="34" charset="-120"/>
                  </a:rPr>
                  <a:t>0，静电力常量为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𝑘</m:t>
                    </m:r>
                  </m:oMath>
                </a14:m>
                <a:r>
                  <a:rPr lang="en-US" altLang="zh-CN" sz="2400" b="0" i="0" dirty="0">
                    <a:solidFill>
                      <a:srgbClr val="000000"/>
                    </a:solidFill>
                    <a:latin typeface="Times New Roman" pitchFamily="34" charset="0"/>
                    <a:ea typeface="Microsoft Yahei" pitchFamily="34" charset="-122"/>
                    <a:cs typeface="Times New Roman" pitchFamily="34" charset="-120"/>
                  </a:rPr>
                  <a:t>。顶点</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处的电场强度</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大小为(</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4" name="QC_6_BD.70_2#7334c60ce?htil=5&amp;sp=1&amp;pid=4c11b2daf&amp;color=0,0,0&amp;vtp=1&amp;bbb=1&amp;hb=1&amp;hs=1"/>
              <p:cNvSpPr>
                <a:spLocks noRot="1" noChangeAspect="1" noMove="1" noResize="1" noEditPoints="1" noAdjustHandles="1" noChangeArrowheads="1" noChangeShapeType="1" noTextEdit="1"/>
              </p:cNvSpPr>
              <p:nvPr/>
            </p:nvSpPr>
            <p:spPr>
              <a:xfrm>
                <a:off x="612648" y="1098931"/>
                <a:ext cx="6940296" cy="3827399"/>
              </a:xfrm>
              <a:prstGeom prst="rect">
                <a:avLst/>
              </a:prstGeom>
              <a:blipFill>
                <a:blip r:embed="rId4"/>
                <a:stretch>
                  <a:fillRect l="-2724" r="-3691" b="-4936"/>
                </a:stretch>
              </a:blipFill>
              <a:ln/>
            </p:spPr>
            <p:txBody>
              <a:bodyPr/>
              <a:lstStyle/>
              <a:p>
                <a:r>
                  <a:rPr lang="zh-CN" altLang="en-US">
                    <a:noFill/>
                  </a:rPr>
                  <a:t> </a:t>
                </a:r>
              </a:p>
            </p:txBody>
          </p:sp>
        </mc:Fallback>
      </mc:AlternateContent>
      <p:sp>
        <p:nvSpPr>
          <p:cNvPr id="5" name="QC_6_AN.71_1#7334c60ce.bracket?pid=4c11b2daf&amp;color=0,0,0&amp;vpa=30&amp;vtp=1"/>
          <p:cNvSpPr/>
          <p:nvPr/>
        </p:nvSpPr>
        <p:spPr>
          <a:xfrm>
            <a:off x="1759617" y="4440301"/>
            <a:ext cx="441325"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D</a:t>
            </a:r>
            <a:endParaRPr lang="en-US" altLang="zh-CN" sz="2400" dirty="0"/>
          </a:p>
        </p:txBody>
      </p:sp>
      <mc:AlternateContent xmlns:mc="http://schemas.openxmlformats.org/markup-compatibility/2006" xmlns:a14="http://schemas.microsoft.com/office/drawing/2010/main">
        <mc:Choice Requires="a14">
          <p:sp>
            <p:nvSpPr>
              <p:cNvPr id="6" name="QC_6_BD.70_3#7334c60ce.choices?pid=4c11b2daf&amp;color=0,0,0&amp;vtp=1&amp;bbb=1&amp;hs=1"/>
              <p:cNvSpPr/>
              <p:nvPr/>
            </p:nvSpPr>
            <p:spPr>
              <a:xfrm>
                <a:off x="612648" y="4933921"/>
                <a:ext cx="10963656" cy="622237"/>
              </a:xfrm>
              <a:prstGeom prst="rect">
                <a:avLst/>
              </a:prstGeom>
              <a:noFill/>
              <a:ln/>
            </p:spPr>
            <p:txBody>
              <a:bodyPr wrap="none" lIns="0" tIns="0" rIns="0" bIns="0" rtlCol="0" anchor="t"/>
              <a:lstStyle/>
              <a:p>
                <a:pPr latinLnBrk="1">
                  <a:lnSpc>
                    <a:spcPts val="5000"/>
                  </a:lnSpc>
                  <a:tabLst>
                    <a:tab pos="2144014" algn="l"/>
                    <a:tab pos="5088128" algn="l"/>
                    <a:tab pos="8210043" algn="l"/>
                  </a:tabLst>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rad>
                          <m:radPr>
                            <m:degHide m:val="on"/>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e>
                        </m:rad>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𝑘𝑞</m:t>
                        </m:r>
                      </m:num>
                      <m:den>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𝑘𝑞</m:t>
                        </m:r>
                      </m:num>
                      <m:den>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d>
                      <m:d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d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6+</m:t>
                        </m:r>
                        <m:rad>
                          <m:radPr>
                            <m:degHide m:val="on"/>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e>
                        </m:rad>
                      </m:e>
                    </m:d>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𝑘𝑞</m:t>
                        </m:r>
                      </m:num>
                      <m:den>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d>
                      <m:d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d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rad>
                          <m:radPr>
                            <m:degHide m:val="on"/>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e>
                        </m:rad>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e>
                    </m:d>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𝑘𝑞</m:t>
                        </m:r>
                      </m:num>
                      <m:den>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d>
                      <m:d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d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rad>
                          <m:radPr>
                            <m:degHide m:val="on"/>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e>
                        </m:rad>
                      </m:e>
                    </m:d>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6" name="QC_6_BD.70_3#7334c60ce.choices?pid=4c11b2daf&amp;color=0,0,0&amp;vtp=1&amp;bbb=1&amp;hs=1"/>
              <p:cNvSpPr>
                <a:spLocks noRot="1" noChangeAspect="1" noMove="1" noResize="1" noEditPoints="1" noAdjustHandles="1" noChangeArrowheads="1" noChangeShapeType="1" noTextEdit="1"/>
              </p:cNvSpPr>
              <p:nvPr/>
            </p:nvSpPr>
            <p:spPr>
              <a:xfrm>
                <a:off x="612648" y="4933921"/>
                <a:ext cx="10963656" cy="622237"/>
              </a:xfrm>
              <a:prstGeom prst="rect">
                <a:avLst/>
              </a:prstGeom>
              <a:blipFill>
                <a:blip r:embed="rId5"/>
                <a:stretch>
                  <a:fillRect l="-1724" b="-17647"/>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name="Slide 34&amp;si=34">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6_AS.72_1#7334c60ce?pid=4c11b2daf&amp;color=0,0,0&amp;vtp=1&amp;bt=1&amp;bbb=1&amp;hb=1"/>
              <p:cNvSpPr/>
              <p:nvPr/>
            </p:nvSpPr>
            <p:spPr>
              <a:xfrm>
                <a:off x="612648" y="486000"/>
                <a:ext cx="10963656" cy="2754249"/>
              </a:xfrm>
              <a:prstGeom prst="rect">
                <a:avLst/>
              </a:prstGeom>
              <a:noFill/>
              <a:ln/>
            </p:spPr>
            <p:txBody>
              <a:bodyPr wrap="none" lIns="0" tIns="0" rIns="0" bIns="0" rtlCol="0" anchor="t"/>
              <a:lstStyle/>
              <a:p>
                <a:pPr algn="l" latinLnBrk="1">
                  <a:lnSpc>
                    <a:spcPts val="72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𝐵</m:t>
                    </m:r>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𝐶</m:t>
                    </m:r>
                  </m:oMath>
                </a14:m>
                <a:r>
                  <a:rPr lang="en-US" altLang="zh-CN" sz="2400" b="0" i="0" dirty="0">
                    <a:solidFill>
                      <a:srgbClr val="FF0000"/>
                    </a:solidFill>
                    <a:latin typeface="Times New Roman" pitchFamily="34" charset="0"/>
                    <a:ea typeface="Microsoft Yahei" pitchFamily="34" charset="-122"/>
                    <a:cs typeface="Times New Roman" pitchFamily="34" charset="-120"/>
                  </a:rPr>
                  <a:t>两点的点电荷在</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m:t>
                    </m:r>
                  </m:oMath>
                </a14:m>
                <a:r>
                  <a:rPr lang="en-US" altLang="zh-CN" sz="2400" b="0" i="0" dirty="0">
                    <a:solidFill>
                      <a:srgbClr val="FF0000"/>
                    </a:solidFill>
                    <a:latin typeface="Times New Roman" pitchFamily="34" charset="0"/>
                    <a:ea typeface="Microsoft Yahei" pitchFamily="34" charset="-122"/>
                    <a:cs typeface="Times New Roman" pitchFamily="34" charset="-120"/>
                  </a:rPr>
                  <a:t>点产生的合场强大小为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𝑘𝑞</m:t>
                        </m:r>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d>
                              <m:d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dPr>
                              <m:e>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e>
                                    </m:rad>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e>
                            </m:d>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cos</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60</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up>
                    </m:s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𝑘𝑞</m:t>
                        </m:r>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a:t>
                </a:r>
              </a:p>
              <a:p>
                <a:pPr latinLnBrk="1">
                  <a:lnSpc>
                    <a:spcPts val="4400"/>
                  </a:lnSpc>
                </a:pP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m:t>
                    </m:r>
                  </m:oMath>
                </a14:m>
                <a:r>
                  <a:rPr lang="en-US" altLang="zh-CN" sz="2400" b="0" i="0" dirty="0">
                    <a:solidFill>
                      <a:srgbClr val="FF0000"/>
                    </a:solidFill>
                    <a:latin typeface="Times New Roman" pitchFamily="34" charset="0"/>
                    <a:ea typeface="Microsoft Yahei" pitchFamily="34" charset="-122"/>
                    <a:cs typeface="Times New Roman" pitchFamily="34" charset="-120"/>
                  </a:rPr>
                  <a:t>点的场强为零，所以带电细杆在</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m:t>
                    </m:r>
                  </m:oMath>
                </a14:m>
                <a:r>
                  <a:rPr lang="en-US" altLang="zh-CN" sz="2400" b="0" i="0" dirty="0">
                    <a:solidFill>
                      <a:srgbClr val="FF0000"/>
                    </a:solidFill>
                    <a:latin typeface="Times New Roman" pitchFamily="34" charset="0"/>
                    <a:ea typeface="Microsoft Yahei" pitchFamily="34" charset="-122"/>
                    <a:cs typeface="Times New Roman" pitchFamily="34" charset="-120"/>
                  </a:rPr>
                  <a:t>点产生的场强大小为</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，由对称性可知</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带电细杆在</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FF0000"/>
                    </a:solidFill>
                    <a:latin typeface="Times New Roman" pitchFamily="34" charset="0"/>
                    <a:ea typeface="Microsoft Yahei" pitchFamily="34" charset="-122"/>
                    <a:cs typeface="Times New Roman" pitchFamily="34" charset="-120"/>
                  </a:rPr>
                  <a:t>点产生的场强大小为</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oMath>
                </a14:m>
                <a:r>
                  <a:rPr lang="en-US" altLang="zh-CN" sz="2400" b="0" i="0" dirty="0">
                    <a:solidFill>
                      <a:srgbClr val="FF0000"/>
                    </a:solidFill>
                    <a:latin typeface="Times New Roman" pitchFamily="34" charset="0"/>
                    <a:ea typeface="Microsoft Yahei" pitchFamily="34" charset="-122"/>
                    <a:cs typeface="Times New Roman" pitchFamily="34" charset="-120"/>
                  </a:rPr>
                  <a:t>，方向竖直向上，因此</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点的场强大</a:t>
                </a:r>
              </a:p>
              <a:p>
                <a:pPr latinLnBrk="1">
                  <a:lnSpc>
                    <a:spcPts val="6200"/>
                  </a:lnSpc>
                </a:pPr>
                <a:r>
                  <a:rPr lang="en-US" altLang="zh-CN" sz="2400" b="0" i="0">
                    <a:solidFill>
                      <a:srgbClr val="FF0000"/>
                    </a:solidFill>
                    <a:latin typeface="Times New Roman" pitchFamily="34" charset="0"/>
                    <a:ea typeface="Microsoft Yahei" pitchFamily="34" charset="-122"/>
                    <a:cs typeface="Times New Roman" pitchFamily="34" charset="-120"/>
                  </a:rPr>
                  <a:t>小为</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e>
                      <m:sub>
                        <m:r>
                          <a:rPr lang="en-US" altLang="zh-CN" sz="2400" baseline="-10000">
                            <a:solidFill>
                              <a:srgbClr val="FF0000"/>
                            </a:solidFill>
                            <a:latin typeface="Cambria Math" panose="02040503050406030204" pitchFamily="18" charset="0"/>
                          </a:rPr>
                          <m:t>合</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𝐴</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𝑘𝑞</m:t>
                        </m:r>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cos</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30</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up>
                    </m:s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𝑘𝑞</m:t>
                        </m:r>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d>
                      <m:d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dPr>
                      <m:e>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e>
                        </m:rad>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e>
                    </m:d>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，故选D。</a:t>
                </a:r>
                <a:endParaRPr lang="en-US" altLang="zh-CN" sz="2400" dirty="0"/>
              </a:p>
            </p:txBody>
          </p:sp>
        </mc:Choice>
        <mc:Fallback xmlns="">
          <p:sp>
            <p:nvSpPr>
              <p:cNvPr id="2" name="QC_6_AS.72_1#7334c60ce?pid=4c11b2daf&amp;color=0,0,0&amp;vtp=1&amp;bt=1&amp;bbb=1&amp;hb=1"/>
              <p:cNvSpPr>
                <a:spLocks noRot="1" noChangeAspect="1" noMove="1" noResize="1" noEditPoints="1" noAdjustHandles="1" noChangeArrowheads="1" noChangeShapeType="1" noTextEdit="1"/>
              </p:cNvSpPr>
              <p:nvPr/>
            </p:nvSpPr>
            <p:spPr>
              <a:xfrm>
                <a:off x="612648" y="486000"/>
                <a:ext cx="10963656" cy="2754249"/>
              </a:xfrm>
              <a:prstGeom prst="rect">
                <a:avLst/>
              </a:prstGeom>
              <a:blipFill>
                <a:blip r:embed="rId3"/>
                <a:stretch>
                  <a:fillRect l="-1724" r="-1446" b="-3540"/>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name="Slide 35&amp;si=35">
    <p:spTree>
      <p:nvGrpSpPr>
        <p:cNvPr id="1" name=""/>
        <p:cNvGrpSpPr/>
        <p:nvPr/>
      </p:nvGrpSpPr>
      <p:grpSpPr>
        <a:xfrm>
          <a:off x="0" y="0"/>
          <a:ext cx="0" cy="0"/>
          <a:chOff x="0" y="0"/>
          <a:chExt cx="0" cy="0"/>
        </a:xfrm>
      </p:grpSpPr>
      <p:sp>
        <p:nvSpPr>
          <p:cNvPr id="2" name="P_6#fd58e25fa?pid=4c11b2daf&amp;color=0,0,0&amp;vtp=1&amp;bt=1&amp;bbb=1&amp;hb=1"/>
          <p:cNvSpPr/>
          <p:nvPr/>
        </p:nvSpPr>
        <p:spPr>
          <a:xfrm>
            <a:off x="612648" y="486000"/>
            <a:ext cx="10963656" cy="2150999"/>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总结归纳</a:t>
            </a:r>
            <a:endParaRPr lang="en-US" altLang="zh-CN" sz="2400" dirty="0"/>
          </a:p>
          <a:p>
            <a:pPr latinLnBrk="1">
              <a:lnSpc>
                <a:spcPts val="4400"/>
              </a:lnSpc>
            </a:pPr>
            <a:r>
              <a:rPr lang="en-US" altLang="zh-CN" sz="2400" b="0" i="0">
                <a:solidFill>
                  <a:srgbClr val="000000"/>
                </a:solidFill>
                <a:latin typeface="SimSun" panose="02010600030101010101" pitchFamily="2" charset="-122"/>
                <a:ea typeface="楷体" pitchFamily="34" charset="-122"/>
                <a:cs typeface="Times New Roman" pitchFamily="34" charset="-120"/>
              </a:rPr>
              <a:t>    </a:t>
            </a:r>
            <a:r>
              <a:rPr lang="en-US" altLang="zh-CN" sz="2400" b="0" i="0">
                <a:solidFill>
                  <a:srgbClr val="000000"/>
                </a:solidFill>
                <a:latin typeface="Times New Roman" pitchFamily="34" charset="0"/>
                <a:ea typeface="楷体" pitchFamily="34" charset="-122"/>
                <a:cs typeface="Times New Roman" pitchFamily="34" charset="-120"/>
              </a:rPr>
              <a:t>求解均匀带电圆环</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楷体" pitchFamily="34" charset="-122"/>
                <a:cs typeface="Times New Roman" pitchFamily="34" charset="-120"/>
              </a:rPr>
              <a:t>带电平面</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楷体" pitchFamily="34" charset="-122"/>
                <a:cs typeface="Times New Roman" pitchFamily="34" charset="-120"/>
              </a:rPr>
              <a:t>带电直杆等在某点产生的场强问题</a:t>
            </a: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楷体" pitchFamily="34" charset="-122"/>
                <a:cs typeface="Times New Roman" pitchFamily="34" charset="-120"/>
              </a:rPr>
              <a:t>可应用</a:t>
            </a:r>
          </a:p>
          <a:p>
            <a:pPr latinLnBrk="1">
              <a:lnSpc>
                <a:spcPts val="4400"/>
              </a:lnSpc>
            </a:pPr>
            <a:r>
              <a:rPr lang="en-US" altLang="zh-CN" sz="2400" b="0" i="0">
                <a:solidFill>
                  <a:srgbClr val="000000"/>
                </a:solidFill>
                <a:latin typeface="Times New Roman" pitchFamily="34" charset="0"/>
                <a:ea typeface="楷体" pitchFamily="34" charset="-122"/>
                <a:cs typeface="Times New Roman" pitchFamily="34" charset="-120"/>
              </a:rPr>
              <a:t>微元法</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楷体" pitchFamily="34" charset="-122"/>
                <a:cs typeface="Times New Roman" pitchFamily="34" charset="-120"/>
              </a:rPr>
              <a:t>将带电体分成许多电荷元</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楷体" pitchFamily="34" charset="-122"/>
                <a:cs typeface="Times New Roman" pitchFamily="34" charset="-120"/>
              </a:rPr>
              <a:t>每个电荷元可看成点电荷</a:t>
            </a: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楷体" pitchFamily="34" charset="-122"/>
                <a:cs typeface="Times New Roman" pitchFamily="34" charset="-120"/>
              </a:rPr>
              <a:t>先根据库仑定律</a:t>
            </a:r>
          </a:p>
          <a:p>
            <a:pPr latinLnBrk="1">
              <a:lnSpc>
                <a:spcPts val="4200"/>
              </a:lnSpc>
            </a:pPr>
            <a:r>
              <a:rPr lang="en-US" altLang="zh-CN" sz="2400" b="0" i="0">
                <a:solidFill>
                  <a:srgbClr val="000000"/>
                </a:solidFill>
                <a:latin typeface="Times New Roman" pitchFamily="34" charset="0"/>
                <a:ea typeface="楷体" pitchFamily="34" charset="-122"/>
                <a:cs typeface="Times New Roman" pitchFamily="34" charset="-120"/>
              </a:rPr>
              <a:t>求出每个电荷元的场强</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楷体" pitchFamily="34" charset="-122"/>
                <a:cs typeface="Times New Roman" pitchFamily="34" charset="-120"/>
              </a:rPr>
              <a:t>再结合对称性和场强叠加原理求出合场强</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p:txBody>
      </p:sp>
    </p:spTree>
  </p:cSld>
  <p:clrMapOvr>
    <a:masterClrMapping/>
  </p:clrMapOvr>
  <p:transition>
    <p:split dir="in"/>
  </p:transition>
</p:sld>
</file>

<file path=ppt/slides/slide35.xml><?xml version="1.0" encoding="utf-8"?>
<p:sld xmlns:a="http://schemas.openxmlformats.org/drawingml/2006/main" xmlns:r="http://schemas.openxmlformats.org/officeDocument/2006/relationships" xmlns:p="http://schemas.openxmlformats.org/presentationml/2006/main">
  <p:cSld name="Slide 36&amp;si=36">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6_BD.73_1#49c872f08?pid=4c11b2daf&amp;color=0,0,0&amp;vtp=1&amp;bt=1&amp;bbb=1&amp;hb=1"/>
              <p:cNvSpPr/>
              <p:nvPr/>
            </p:nvSpPr>
            <p:spPr>
              <a:xfrm>
                <a:off x="612648" y="486000"/>
                <a:ext cx="10963656" cy="21509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迁移应用2</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AE8CBB"/>
                    </a:solidFill>
                    <a:latin typeface="Times New Roman" pitchFamily="34" charset="0"/>
                    <a:ea typeface="Microsoft Yahei" pitchFamily="34" charset="-122"/>
                    <a:cs typeface="Times New Roman" pitchFamily="34" charset="-120"/>
                  </a:rPr>
                  <a:t>（2024·湖北武汉模拟）</a:t>
                </a:r>
                <a:r>
                  <a:rPr lang="en-US" altLang="zh-CN" sz="2400" b="0" i="0" dirty="0">
                    <a:solidFill>
                      <a:srgbClr val="000000"/>
                    </a:solidFill>
                    <a:latin typeface="Times New Roman" pitchFamily="34" charset="0"/>
                    <a:ea typeface="Microsoft Yahei" pitchFamily="34" charset="-122"/>
                    <a:cs typeface="Times New Roman" pitchFamily="34" charset="-120"/>
                  </a:rPr>
                  <a:t>如图所示</a:t>
                </a:r>
                <a:r>
                  <a:rPr lang="en-US" altLang="zh-CN" sz="2400" b="0" i="0">
                    <a:solidFill>
                      <a:srgbClr val="000000"/>
                    </a:solidFill>
                    <a:latin typeface="Times New Roman" pitchFamily="34" charset="0"/>
                    <a:ea typeface="Microsoft Yahei" pitchFamily="34" charset="-122"/>
                    <a:cs typeface="Times New Roman" pitchFamily="34" charset="-120"/>
                  </a:rPr>
                  <a:t>，真空中有一电荷均匀分布的带正电</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圆环</a:t>
                </a:r>
                <a:r>
                  <a:rPr lang="en-US" altLang="zh-CN" sz="2400" b="0" i="0" dirty="0">
                    <a:solidFill>
                      <a:srgbClr val="000000"/>
                    </a:solidFill>
                    <a:latin typeface="Times New Roman" pitchFamily="34" charset="0"/>
                    <a:ea typeface="Microsoft Yahei" pitchFamily="34" charset="-122"/>
                    <a:cs typeface="Times New Roman" pitchFamily="34" charset="-120"/>
                  </a:rPr>
                  <a:t>，半径为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oMath>
                </a14:m>
                <a:r>
                  <a:rPr lang="en-US" altLang="zh-CN" sz="2400" b="0" i="0" dirty="0">
                    <a:solidFill>
                      <a:srgbClr val="000000"/>
                    </a:solidFill>
                    <a:latin typeface="Times New Roman" pitchFamily="34" charset="0"/>
                    <a:ea typeface="Microsoft Yahei" pitchFamily="34" charset="-122"/>
                    <a:cs typeface="Times New Roman" pitchFamily="34" charset="-120"/>
                  </a:rPr>
                  <a:t>、带电荷量为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𝑞</m:t>
                    </m:r>
                  </m:oMath>
                </a14:m>
                <a:r>
                  <a:rPr lang="en-US" altLang="zh-CN" sz="2400" b="0" i="0" dirty="0">
                    <a:solidFill>
                      <a:srgbClr val="000000"/>
                    </a:solidFill>
                    <a:latin typeface="Times New Roman" pitchFamily="34" charset="0"/>
                    <a:ea typeface="Microsoft Yahei" pitchFamily="34" charset="-122"/>
                    <a:cs typeface="Times New Roman" pitchFamily="34" charset="-120"/>
                  </a:rPr>
                  <a:t>，圆心</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𝑂</m:t>
                    </m:r>
                  </m:oMath>
                </a14:m>
                <a:r>
                  <a:rPr lang="en-US" altLang="zh-CN" sz="2400" b="0" i="0" dirty="0">
                    <a:solidFill>
                      <a:srgbClr val="000000"/>
                    </a:solidFill>
                    <a:latin typeface="Times New Roman" pitchFamily="34" charset="0"/>
                    <a:ea typeface="Microsoft Yahei" pitchFamily="34" charset="-122"/>
                    <a:cs typeface="Times New Roman" pitchFamily="34" charset="-120"/>
                  </a:rPr>
                  <a:t>在</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oMath>
                </a14:m>
                <a:r>
                  <a:rPr lang="en-US" altLang="zh-CN" sz="2400" b="0" i="0" dirty="0">
                    <a:solidFill>
                      <a:srgbClr val="000000"/>
                    </a:solidFill>
                    <a:latin typeface="Times New Roman" pitchFamily="34" charset="0"/>
                    <a:ea typeface="Microsoft Yahei" pitchFamily="34" charset="-122"/>
                    <a:cs typeface="Times New Roman" pitchFamily="34" charset="-120"/>
                  </a:rPr>
                  <a:t>轴的坐标原点处，圆环的边缘</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点与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轴</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上</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𝑃</m:t>
                    </m:r>
                  </m:oMath>
                </a14:m>
                <a:r>
                  <a:rPr lang="en-US" altLang="zh-CN" sz="2400" b="0" i="0" dirty="0">
                    <a:solidFill>
                      <a:srgbClr val="000000"/>
                    </a:solidFill>
                    <a:latin typeface="Times New Roman" pitchFamily="34" charset="0"/>
                    <a:ea typeface="Microsoft Yahei" pitchFamily="34" charset="-122"/>
                    <a:cs typeface="Times New Roman" pitchFamily="34" charset="-120"/>
                  </a:rPr>
                  <a:t>点的连线与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oMath>
                </a14:m>
                <a:r>
                  <a:rPr lang="en-US" altLang="zh-CN" sz="2400" b="0" i="0" dirty="0">
                    <a:solidFill>
                      <a:srgbClr val="000000"/>
                    </a:solidFill>
                    <a:latin typeface="Times New Roman" pitchFamily="34" charset="0"/>
                    <a:ea typeface="Microsoft Yahei" pitchFamily="34" charset="-122"/>
                    <a:cs typeface="Times New Roman" pitchFamily="34" charset="-120"/>
                  </a:rPr>
                  <a:t>轴的夹角为</a:t>
                </a:r>
                <a14:m>
                  <m:oMath xmlns:m="http://schemas.openxmlformats.org/officeDocument/2006/math">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37</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up>
                    </m:sSup>
                  </m:oMath>
                </a14:m>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，静电力常量为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𝑘</m:t>
                    </m:r>
                  </m:oMath>
                </a14:m>
                <a:r>
                  <a:rPr lang="en-US" altLang="zh-CN" sz="2400" b="0" i="0" dirty="0">
                    <a:solidFill>
                      <a:srgbClr val="000000"/>
                    </a:solidFill>
                    <a:latin typeface="Times New Roman" pitchFamily="34" charset="0"/>
                    <a:ea typeface="Microsoft Yahei" pitchFamily="34" charset="-122"/>
                    <a:cs typeface="Times New Roman" pitchFamily="34" charset="-120"/>
                  </a:rPr>
                  <a:t>，取</a:t>
                </a: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sin</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 </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37</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up>
                    </m:s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m:t>
                        </m:r>
                      </m:den>
                    </m:f>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cos</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 </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37</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up>
                    </m:s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则整个圆环在</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𝑃</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点产生的电场强度大小为(</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2" name="QC_6_BD.73_1#49c872f08?pid=4c11b2daf&amp;color=0,0,0&amp;vtp=1&amp;bt=1&amp;bbb=1&amp;hb=1"/>
              <p:cNvSpPr>
                <a:spLocks noRot="1" noChangeAspect="1" noMove="1" noResize="1" noEditPoints="1" noAdjustHandles="1" noChangeArrowheads="1" noChangeShapeType="1" noTextEdit="1"/>
              </p:cNvSpPr>
              <p:nvPr/>
            </p:nvSpPr>
            <p:spPr>
              <a:xfrm>
                <a:off x="612648" y="486000"/>
                <a:ext cx="10963656" cy="2150999"/>
              </a:xfrm>
              <a:prstGeom prst="rect">
                <a:avLst/>
              </a:prstGeom>
              <a:blipFill>
                <a:blip r:embed="rId3"/>
                <a:stretch>
                  <a:fillRect l="-1724" r="-445" b="-8499"/>
                </a:stretch>
              </a:blipFill>
              <a:ln/>
            </p:spPr>
            <p:txBody>
              <a:bodyPr/>
              <a:lstStyle/>
              <a:p>
                <a:r>
                  <a:rPr lang="zh-CN" altLang="en-US">
                    <a:noFill/>
                  </a:rPr>
                  <a:t> </a:t>
                </a:r>
              </a:p>
            </p:txBody>
          </p:sp>
        </mc:Fallback>
      </mc:AlternateContent>
      <p:sp>
        <p:nvSpPr>
          <p:cNvPr id="3" name="QC_6_AN.74_1#49c872f08.bracket?pid=4c11b2daf&amp;color=0,0,0&amp;vpa=31&amp;vtp=1"/>
          <p:cNvSpPr/>
          <p:nvPr/>
        </p:nvSpPr>
        <p:spPr>
          <a:xfrm>
            <a:off x="6235859" y="2150970"/>
            <a:ext cx="423863"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B</a:t>
            </a:r>
            <a:endParaRPr lang="en-US" altLang="zh-CN" sz="2400" dirty="0"/>
          </a:p>
        </p:txBody>
      </p:sp>
      <p:pic>
        <p:nvPicPr>
          <p:cNvPr id="4" name="QC_6_BD.73_2#49c872f08?pid=4c11b2daf&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4471416" y="2770665"/>
            <a:ext cx="3246120" cy="2350008"/>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5" name="QC_6_BD.73_3#49c872f08.choices?pid=4c11b2daf&amp;color=0,0,0&amp;vtp=1&amp;bbb=1"/>
              <p:cNvSpPr/>
              <p:nvPr/>
            </p:nvSpPr>
            <p:spPr>
              <a:xfrm>
                <a:off x="612648" y="5259865"/>
                <a:ext cx="10963656" cy="722376"/>
              </a:xfrm>
              <a:prstGeom prst="rect">
                <a:avLst/>
              </a:prstGeom>
              <a:noFill/>
              <a:ln/>
            </p:spPr>
            <p:txBody>
              <a:bodyPr wrap="none" lIns="0" tIns="0" rIns="0" bIns="0" rtlCol="0" anchor="t"/>
              <a:lstStyle/>
              <a:p>
                <a:pPr latinLnBrk="1">
                  <a:lnSpc>
                    <a:spcPts val="6200"/>
                  </a:lnSpc>
                  <a:tabLst>
                    <a:tab pos="2807589" algn="l"/>
                    <a:tab pos="5577078" algn="l"/>
                    <a:tab pos="8371968" algn="l"/>
                  </a:tabLst>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27</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𝑘𝑞</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125</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36</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𝑘𝑞</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125</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48</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𝑘𝑞</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125</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64</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𝑘𝑞</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125</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5" name="QC_6_BD.73_3#49c872f08.choices?pid=4c11b2daf&amp;color=0,0,0&amp;vtp=1&amp;bbb=1"/>
              <p:cNvSpPr>
                <a:spLocks noRot="1" noChangeAspect="1" noMove="1" noResize="1" noEditPoints="1" noAdjustHandles="1" noChangeArrowheads="1" noChangeShapeType="1" noTextEdit="1"/>
              </p:cNvSpPr>
              <p:nvPr/>
            </p:nvSpPr>
            <p:spPr>
              <a:xfrm>
                <a:off x="612648" y="5259865"/>
                <a:ext cx="10963656" cy="722376"/>
              </a:xfrm>
              <a:prstGeom prst="rect">
                <a:avLst/>
              </a:prstGeom>
              <a:blipFill>
                <a:blip r:embed="rId5"/>
                <a:stretch>
                  <a:fillRect l="-1724" b="-14407"/>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name="Slide 37&amp;si=37">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6_AS.75_1#49c872f08?pid=4c11b2daf&amp;color=0,0,0&amp;vtp=1&amp;bt=1&amp;bbb=1&amp;hb=1"/>
              <p:cNvSpPr/>
              <p:nvPr/>
            </p:nvSpPr>
            <p:spPr>
              <a:xfrm>
                <a:off x="612648" y="486000"/>
                <a:ext cx="10963656" cy="3440176"/>
              </a:xfrm>
              <a:prstGeom prst="rect">
                <a:avLst/>
              </a:prstGeom>
              <a:noFill/>
              <a:ln/>
            </p:spPr>
            <p:txBody>
              <a:bodyPr wrap="none" lIns="0" tIns="0" rIns="0" bIns="0" rtlCol="0" anchor="t"/>
              <a:lstStyle/>
              <a:p>
                <a:pPr algn="l" latinLnBrk="1">
                  <a:lnSpc>
                    <a:spcPts val="58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圆环的带电荷量</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oMath>
                </a14:m>
                <a:r>
                  <a:rPr lang="en-US" altLang="zh-CN" sz="2400" b="0" i="0" dirty="0">
                    <a:solidFill>
                      <a:srgbClr val="FF0000"/>
                    </a:solidFill>
                    <a:latin typeface="Times New Roman" pitchFamily="34" charset="0"/>
                    <a:ea typeface="Microsoft Yahei" pitchFamily="34" charset="-122"/>
                    <a:cs typeface="Times New Roman" pitchFamily="34" charset="-120"/>
                  </a:rPr>
                  <a:t>被无限分割，假设每一份的电荷量为</a:t>
                </a:r>
                <a14:m>
                  <m:oMath xmlns:m="http://schemas.openxmlformats.org/officeDocument/2006/math">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𝑛</m:t>
                        </m:r>
                      </m:den>
                    </m:f>
                  </m:oMath>
                </a14:m>
                <a:r>
                  <a:rPr lang="en-US" altLang="zh-CN" sz="2400" b="0" i="0" dirty="0">
                    <a:solidFill>
                      <a:srgbClr val="FF0000"/>
                    </a:solidFill>
                    <a:latin typeface="Times New Roman" pitchFamily="34" charset="0"/>
                    <a:ea typeface="Microsoft Yahei" pitchFamily="34" charset="-122"/>
                    <a:cs typeface="Times New Roman" pitchFamily="34" charset="-120"/>
                  </a:rPr>
                  <a:t>，在</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𝑃</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点</a:t>
                </a:r>
                <a:r>
                  <a:rPr lang="en-US" altLang="zh-CN" sz="2400" b="0" i="0">
                    <a:solidFill>
                      <a:srgbClr val="FF0000"/>
                    </a:solidFill>
                    <a:latin typeface="Times New Roman" pitchFamily="34" charset="0"/>
                    <a:ea typeface="Microsoft Yahei" pitchFamily="34" charset="-122"/>
                    <a:cs typeface="Times New Roman" pitchFamily="34" charset="-120"/>
                  </a:rPr>
                  <a:t>，根</a:t>
                </a:r>
              </a:p>
              <a:p>
                <a:pPr latinLnBrk="1">
                  <a:lnSpc>
                    <a:spcPts val="4700"/>
                  </a:lnSpc>
                </a:pPr>
                <a:r>
                  <a:rPr lang="en-US" altLang="zh-CN" sz="2400" b="0" i="0">
                    <a:solidFill>
                      <a:srgbClr val="FF0000"/>
                    </a:solidFill>
                    <a:latin typeface="Times New Roman" pitchFamily="34" charset="0"/>
                    <a:ea typeface="Microsoft Yahei" pitchFamily="34" charset="-122"/>
                    <a:cs typeface="Times New Roman" pitchFamily="34" charset="-120"/>
                  </a:rPr>
                  <a:t>据对称性</a:t>
                </a:r>
                <a:r>
                  <a:rPr lang="en-US" altLang="zh-CN" sz="2400" b="0" i="0" dirty="0">
                    <a:solidFill>
                      <a:srgbClr val="FF0000"/>
                    </a:solidFill>
                    <a:latin typeface="Times New Roman" pitchFamily="34" charset="0"/>
                    <a:ea typeface="Microsoft Yahei" pitchFamily="34" charset="-122"/>
                    <a:cs typeface="Times New Roman" pitchFamily="34" charset="-120"/>
                  </a:rPr>
                  <a:t>，可知在垂直</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oMath>
                </a14:m>
                <a:r>
                  <a:rPr lang="en-US" altLang="zh-CN" sz="2400" b="0" i="0" dirty="0">
                    <a:solidFill>
                      <a:srgbClr val="FF0000"/>
                    </a:solidFill>
                    <a:latin typeface="Times New Roman" pitchFamily="34" charset="0"/>
                    <a:ea typeface="Microsoft Yahei" pitchFamily="34" charset="-122"/>
                    <a:cs typeface="Times New Roman" pitchFamily="34" charset="-120"/>
                  </a:rPr>
                  <a:t>轴方向，</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𝑛</m:t>
                    </m:r>
                  </m:oMath>
                </a14:m>
                <a:r>
                  <a:rPr lang="en-US" altLang="zh-CN" sz="2400" b="0" i="0" dirty="0">
                    <a:solidFill>
                      <a:srgbClr val="FF0000"/>
                    </a:solidFill>
                    <a:latin typeface="Times New Roman" pitchFamily="34" charset="0"/>
                    <a:ea typeface="Microsoft Yahei" pitchFamily="34" charset="-122"/>
                    <a:cs typeface="Times New Roman" pitchFamily="34" charset="-120"/>
                  </a:rPr>
                  <a:t>个</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𝑦</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的矢量和为0，沿着</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轴方向</a:t>
                </a:r>
                <a:r>
                  <a:rPr lang="en-US" altLang="zh-CN" sz="2400" b="0" i="0">
                    <a:solidFill>
                      <a:srgbClr val="FF0000"/>
                    </a:solidFill>
                    <a:latin typeface="Times New Roman" pitchFamily="34" charset="0"/>
                    <a:ea typeface="Microsoft Yahei" pitchFamily="34" charset="-122"/>
                    <a:cs typeface="Times New Roman" pitchFamily="34" charset="-120"/>
                  </a:rPr>
                  <a:t>，每一份电荷</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量</a:t>
                </a:r>
                <a14:m>
                  <m:oMath xmlns:m="http://schemas.openxmlformats.org/officeDocument/2006/math">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oMath>
                </a14:m>
                <a:r>
                  <a:rPr lang="en-US" altLang="zh-CN" sz="2400" b="0" i="0" dirty="0">
                    <a:solidFill>
                      <a:srgbClr val="FF0000"/>
                    </a:solidFill>
                    <a:latin typeface="Times New Roman" pitchFamily="34" charset="0"/>
                    <a:ea typeface="Microsoft Yahei" pitchFamily="34" charset="-122"/>
                    <a:cs typeface="Times New Roman" pitchFamily="34" charset="-120"/>
                  </a:rPr>
                  <a:t>在</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𝑃</m:t>
                    </m:r>
                  </m:oMath>
                </a14:m>
                <a:r>
                  <a:rPr lang="en-US" altLang="zh-CN" sz="2400" b="0" i="0" dirty="0">
                    <a:solidFill>
                      <a:srgbClr val="FF0000"/>
                    </a:solidFill>
                    <a:latin typeface="Times New Roman" pitchFamily="34" charset="0"/>
                    <a:ea typeface="Microsoft Yahei" pitchFamily="34" charset="-122"/>
                    <a:cs typeface="Times New Roman" pitchFamily="34" charset="-120"/>
                  </a:rPr>
                  <a:t>点形成的沿</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轴的场强分矢量为</a:t>
                </a:r>
              </a:p>
              <a:p>
                <a:pPr latinLnBrk="1">
                  <a:lnSpc>
                    <a:spcPts val="65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num>
                      <m:den>
                        <m:sSubSup>
                          <m:sSub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𝑃𝐴</m:t>
                            </m:r>
                          </m:sub>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b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cos</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37</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up>
                    </m:s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d>
                              <m:d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dPr>
                              <m:e>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num>
                                  <m:den>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sin</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37</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up>
                                    </m:sSup>
                                  </m:den>
                                </m:f>
                              </m:e>
                            </m:d>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cos</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 </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37</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up>
                    </m:s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36</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𝑞</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125</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𝑛</m:t>
                    </m:r>
                  </m:oMath>
                </a14:m>
                <a:r>
                  <a:rPr lang="en-US" altLang="zh-CN" sz="2400" b="0" i="0" dirty="0">
                    <a:solidFill>
                      <a:srgbClr val="FF0000"/>
                    </a:solidFill>
                    <a:latin typeface="Times New Roman" pitchFamily="34" charset="0"/>
                    <a:ea typeface="Microsoft Yahei" pitchFamily="34" charset="-122"/>
                    <a:cs typeface="Times New Roman" pitchFamily="34" charset="-120"/>
                  </a:rPr>
                  <a:t>个</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的矢量和就是圆环在</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𝑃</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处产生</a:t>
                </a:r>
              </a:p>
              <a:p>
                <a:pPr latinLnBrk="1">
                  <a:lnSpc>
                    <a:spcPts val="6200"/>
                  </a:lnSpc>
                </a:pPr>
                <a:r>
                  <a:rPr lang="en-US" altLang="zh-CN" sz="2400" b="0" i="0">
                    <a:solidFill>
                      <a:srgbClr val="FF0000"/>
                    </a:solidFill>
                    <a:latin typeface="Times New Roman" pitchFamily="34" charset="0"/>
                    <a:ea typeface="Microsoft Yahei" pitchFamily="34" charset="-122"/>
                    <a:cs typeface="Times New Roman" pitchFamily="34" charset="-120"/>
                  </a:rPr>
                  <a:t>的场强</a:t>
                </a:r>
                <a:r>
                  <a:rPr lang="en-US" altLang="zh-CN" sz="2400" b="0" i="0" dirty="0">
                    <a:solidFill>
                      <a:srgbClr val="FF0000"/>
                    </a:solidFill>
                    <a:latin typeface="Times New Roman" pitchFamily="34" charset="0"/>
                    <a:ea typeface="Microsoft Yahei" pitchFamily="34" charset="-122"/>
                    <a:cs typeface="Times New Roman" pitchFamily="34" charset="-120"/>
                  </a:rPr>
                  <a:t>，即</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𝑛</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36</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𝑘𝑞</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125</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，故B正确，A、C、D错误。</a:t>
                </a:r>
                <a:endParaRPr lang="en-US" altLang="zh-CN" sz="2400" dirty="0"/>
              </a:p>
            </p:txBody>
          </p:sp>
        </mc:Choice>
        <mc:Fallback xmlns="">
          <p:sp>
            <p:nvSpPr>
              <p:cNvPr id="2" name="QC_6_AS.75_1#49c872f08?pid=4c11b2daf&amp;color=0,0,0&amp;vtp=1&amp;bt=1&amp;bbb=1&amp;hb=1"/>
              <p:cNvSpPr>
                <a:spLocks noRot="1" noChangeAspect="1" noMove="1" noResize="1" noEditPoints="1" noAdjustHandles="1" noChangeArrowheads="1" noChangeShapeType="1" noTextEdit="1"/>
              </p:cNvSpPr>
              <p:nvPr/>
            </p:nvSpPr>
            <p:spPr>
              <a:xfrm>
                <a:off x="612648" y="486000"/>
                <a:ext cx="10963656" cy="3440176"/>
              </a:xfrm>
              <a:prstGeom prst="rect">
                <a:avLst/>
              </a:prstGeom>
              <a:blipFill>
                <a:blip r:embed="rId3"/>
                <a:stretch>
                  <a:fillRect l="-1724" r="-389" b="-3014"/>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name="Slide 38&amp;si=38">
    <p:spTree>
      <p:nvGrpSpPr>
        <p:cNvPr id="1" name=""/>
        <p:cNvGrpSpPr/>
        <p:nvPr/>
      </p:nvGrpSpPr>
      <p:grpSpPr>
        <a:xfrm>
          <a:off x="0" y="0"/>
          <a:ext cx="0" cy="0"/>
          <a:chOff x="0" y="0"/>
          <a:chExt cx="0" cy="0"/>
        </a:xfrm>
      </p:grpSpPr>
      <p:sp>
        <p:nvSpPr>
          <p:cNvPr id="2" name="C_4_BD#3c4ee4800?pid=e416428e1&amp;color=0,0,0&amp;vtp=1&amp;bt=1&amp;bbb=1"/>
          <p:cNvSpPr/>
          <p:nvPr/>
        </p:nvSpPr>
        <p:spPr>
          <a:xfrm>
            <a:off x="612648" y="486000"/>
            <a:ext cx="10963656" cy="542417"/>
          </a:xfrm>
          <a:prstGeom prst="rect">
            <a:avLst/>
          </a:prstGeom>
          <a:noFill/>
          <a:ln/>
        </p:spPr>
        <p:txBody>
          <a:bodyPr wrap="none" lIns="0" tIns="0" rIns="0" bIns="0" rtlCol="0" anchor="t"/>
          <a:lstStyle/>
          <a:p>
            <a:pPr algn="ctr" latinLnBrk="1">
              <a:lnSpc>
                <a:spcPts val="4600"/>
              </a:lnSpc>
            </a:pPr>
            <a:r>
              <a:rPr lang="en-US" altLang="zh-CN" sz="3000" b="1" i="0" dirty="0">
                <a:solidFill>
                  <a:srgbClr val="000000"/>
                </a:solidFill>
                <a:latin typeface="Times New Roman" pitchFamily="34" charset="0"/>
                <a:ea typeface="Microsoft Yahei" pitchFamily="34" charset="-122"/>
                <a:cs typeface="Times New Roman" pitchFamily="34" charset="-120"/>
              </a:rPr>
              <a:t>考点三</a:t>
            </a:r>
            <a:r>
              <a:rPr lang="en-US" altLang="zh-CN" sz="3000" b="1" i="0" dirty="0">
                <a:solidFill>
                  <a:srgbClr val="000000"/>
                </a:solidFill>
                <a:latin typeface="SimSun" pitchFamily="34" charset="0"/>
                <a:ea typeface="SimSun" pitchFamily="34" charset="-122"/>
                <a:cs typeface="SimSun" pitchFamily="34" charset="-120"/>
              </a:rPr>
              <a:t> </a:t>
            </a:r>
            <a:r>
              <a:rPr lang="en-US" altLang="zh-CN" sz="3000" b="1" i="0" dirty="0">
                <a:solidFill>
                  <a:srgbClr val="000000"/>
                </a:solidFill>
                <a:latin typeface="Times New Roman" pitchFamily="34" charset="0"/>
                <a:ea typeface="Microsoft Yahei" pitchFamily="34" charset="-122"/>
                <a:cs typeface="Times New Roman" pitchFamily="34" charset="-120"/>
              </a:rPr>
              <a:t>电场线的理解及应用</a:t>
            </a:r>
            <a:endParaRPr lang="en-US" altLang="zh-CN" sz="3000" dirty="0"/>
          </a:p>
        </p:txBody>
      </p:sp>
      <p:sp>
        <p:nvSpPr>
          <p:cNvPr id="3" name="P_5#4ddc390b0?sp=1&amp;pid=3c4ee4800&amp;color=0,0,0&amp;vtp=1&amp;bbb=1"/>
          <p:cNvSpPr/>
          <p:nvPr/>
        </p:nvSpPr>
        <p:spPr>
          <a:xfrm>
            <a:off x="612648" y="1087290"/>
            <a:ext cx="10963656" cy="430975"/>
          </a:xfrm>
          <a:prstGeom prst="rect">
            <a:avLst/>
          </a:prstGeom>
          <a:noFill/>
          <a:ln/>
        </p:spPr>
        <p:txBody>
          <a:bodyPr wrap="none" lIns="0" tIns="0" rIns="0" bIns="0" rtlCol="0" anchor="t"/>
          <a:lstStyle/>
          <a:p>
            <a:pPr algn="l" latinLnBrk="1">
              <a:lnSpc>
                <a:spcPts val="3700"/>
              </a:lnSpc>
            </a:pPr>
            <a:r>
              <a:rPr lang="en-US" altLang="zh-CN" sz="2400" b="1" i="0" dirty="0">
                <a:solidFill>
                  <a:srgbClr val="000000"/>
                </a:solidFill>
                <a:latin typeface="Times New Roman" pitchFamily="34" charset="0"/>
                <a:ea typeface="Microsoft Yahei" pitchFamily="34" charset="-122"/>
                <a:cs typeface="Times New Roman" pitchFamily="34" charset="-120"/>
              </a:rPr>
              <a:t>1.两种等量点电荷的电场分析</a:t>
            </a:r>
            <a:endParaRPr lang="en-US" altLang="zh-CN" sz="2400" dirty="0"/>
          </a:p>
        </p:txBody>
      </p:sp>
      <mc:AlternateContent xmlns:mc="http://schemas.openxmlformats.org/markup-compatibility/2006" xmlns:a14="http://schemas.microsoft.com/office/drawing/2010/main">
        <mc:Choice Requires="a14">
          <p:graphicFrame>
            <p:nvGraphicFramePr>
              <p:cNvPr id="39" name="P_5_BD#4ddc390b0?colgroup=11,11,11&amp;pid=3c4ee4800&amp;color=0,0,0&amp;vtp=1&amp;bbb=1&amp;hb=1"/>
              <p:cNvGraphicFramePr>
                <a:graphicFrameLocks noGrp="1"/>
              </p:cNvGraphicFramePr>
              <p:nvPr>
                <p:extLst>
                  <p:ext uri="{D42A27DB-BD31-4B8C-83A1-F6EECF244321}">
                    <p14:modId xmlns:p14="http://schemas.microsoft.com/office/powerpoint/2010/main" val="1688133944"/>
                  </p:ext>
                </p:extLst>
              </p:nvPr>
            </p:nvGraphicFramePr>
            <p:xfrm>
              <a:off x="612648" y="1646019"/>
              <a:ext cx="10963656" cy="4938522"/>
            </p:xfrm>
            <a:graphic>
              <a:graphicData uri="http://schemas.openxmlformats.org/drawingml/2006/table">
                <a:tbl>
                  <a:tblPr/>
                  <a:tblGrid>
                    <a:gridCol w="3721608">
                      <a:extLst>
                        <a:ext uri="{9D8B030D-6E8A-4147-A177-3AD203B41FA5}">
                          <a16:colId xmlns:a16="http://schemas.microsoft.com/office/drawing/2014/main" val="20000"/>
                        </a:ext>
                      </a:extLst>
                    </a:gridCol>
                    <a:gridCol w="3621024">
                      <a:extLst>
                        <a:ext uri="{9D8B030D-6E8A-4147-A177-3AD203B41FA5}">
                          <a16:colId xmlns:a16="http://schemas.microsoft.com/office/drawing/2014/main" val="20001"/>
                        </a:ext>
                      </a:extLst>
                    </a:gridCol>
                    <a:gridCol w="3621024">
                      <a:extLst>
                        <a:ext uri="{9D8B030D-6E8A-4147-A177-3AD203B41FA5}">
                          <a16:colId xmlns:a16="http://schemas.microsoft.com/office/drawing/2014/main" val="20002"/>
                        </a:ext>
                      </a:extLst>
                    </a:gridCol>
                  </a:tblGrid>
                  <a:tr h="495427">
                    <a:tc>
                      <a:txBody>
                        <a:bodyPr/>
                        <a:lstStyle/>
                        <a:p>
                          <a:pPr algn="ctr" latinLnBrk="1" hangingPunct="0">
                            <a:lnSpc>
                              <a:spcPts val="3700"/>
                            </a:lnSpc>
                          </a:pPr>
                          <a:r>
                            <a:rPr lang="en-US" altLang="zh-CN" sz="2400" b="1" i="0">
                              <a:solidFill>
                                <a:srgbClr val="000000"/>
                              </a:solidFill>
                              <a:latin typeface="Times New Roman" pitchFamily="34" charset="0"/>
                              <a:ea typeface="Microsoft Yahei" pitchFamily="34" charset="-122"/>
                              <a:cs typeface="Times New Roman" pitchFamily="34" charset="-120"/>
                            </a:rPr>
                            <a:t>项目</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1" i="0">
                              <a:solidFill>
                                <a:srgbClr val="000000"/>
                              </a:solidFill>
                              <a:latin typeface="Times New Roman" pitchFamily="34" charset="0"/>
                              <a:ea typeface="Microsoft Yahei" pitchFamily="34" charset="-122"/>
                              <a:cs typeface="Times New Roman" pitchFamily="34" charset="-120"/>
                            </a:rPr>
                            <a:t>等量异种点电荷</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1" i="0">
                              <a:solidFill>
                                <a:srgbClr val="000000"/>
                              </a:solidFill>
                              <a:latin typeface="Times New Roman" pitchFamily="34" charset="0"/>
                              <a:ea typeface="Microsoft Yahei" pitchFamily="34" charset="-122"/>
                              <a:cs typeface="Times New Roman" pitchFamily="34" charset="-120"/>
                            </a:rPr>
                            <a:t>等量同种点电荷</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2867">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电场线分布图</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13700"/>
                            </a:lnSpc>
                          </a:pPr>
                          <a:r>
                            <a:rPr lang="en-US" altLang="zh-CN" sz="7650" b="0" i="0" kern="0" spc="-99900">
                              <a:solidFill>
                                <a:srgbClr val="FFFFFF"/>
                              </a:solidFill>
                              <a:latin typeface="Times New Roman" pitchFamily="34" charset="0"/>
                              <a:ea typeface="Microsoft Yahei" pitchFamily="34" charset="-122"/>
                              <a:cs typeface="Times New Roman" pitchFamily="34" charset="-120"/>
                            </a:rPr>
                            <a:t>_</a:t>
                          </a:r>
                          <a:r>
                            <a:rPr lang="en-US" altLang="zh-CN" sz="900" b="0" i="0" kern="0" spc="0">
                              <a:solidFill>
                                <a:srgbClr val="FFFFFF"/>
                              </a:solidFill>
                              <a:latin typeface="SimSun" panose="02010600030101010101" pitchFamily="2" charset="-122"/>
                              <a:ea typeface="Microsoft Yahei" pitchFamily="34" charset="-122"/>
                              <a:cs typeface="Times New Roman" pitchFamily="34" charset="-120"/>
                            </a:rPr>
                            <a:t>____________________________________</a:t>
                          </a:r>
                          <a:endParaRPr lang="en-US" altLang="zh-CN" sz="900" spc="0" dirty="0">
                            <a:latin typeface="SimSun" panose="02010600030101010101" pitchFamily="2" charset="-122"/>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13500"/>
                            </a:lnSpc>
                          </a:pPr>
                          <a:r>
                            <a:rPr lang="en-US" altLang="zh-CN" sz="7550" b="0" i="0" kern="0" spc="-99900">
                              <a:solidFill>
                                <a:srgbClr val="FFFFFF"/>
                              </a:solidFill>
                              <a:latin typeface="Times New Roman" pitchFamily="34" charset="0"/>
                              <a:ea typeface="Microsoft Yahei" pitchFamily="34" charset="-122"/>
                              <a:cs typeface="Times New Roman" pitchFamily="34" charset="-120"/>
                            </a:rPr>
                            <a:t>_</a:t>
                          </a:r>
                          <a:r>
                            <a:rPr lang="en-US" altLang="zh-CN" sz="900" b="0" i="0" kern="0" spc="0">
                              <a:solidFill>
                                <a:srgbClr val="FFFFFF"/>
                              </a:solidFill>
                              <a:latin typeface="SimSun" panose="02010600030101010101" pitchFamily="2" charset="-122"/>
                              <a:ea typeface="Microsoft Yahei" pitchFamily="34" charset="-122"/>
                              <a:cs typeface="Times New Roman" pitchFamily="34" charset="-120"/>
                            </a:rPr>
                            <a:t>____________________________________</a:t>
                          </a:r>
                          <a:endParaRPr lang="en-US" altLang="zh-CN" sz="900" spc="0" dirty="0">
                            <a:latin typeface="SimSun" panose="02010600030101010101" pitchFamily="2" charset="-122"/>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800">
                    <a:tc rowSpan="2">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电荷连线上的电场强度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沿连线先变小后变大</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02"/>
                      </a:ext>
                    </a:extLst>
                  </a:tr>
                  <a:tr h="501650">
                    <a:tc vMerge="1">
                      <a:txBody>
                        <a:bodyPr/>
                        <a:lstStyle/>
                        <a:p>
                          <a:endParaRPr lang="zh-CN"/>
                        </a:p>
                      </a:txBody>
                      <a:tcPr/>
                    </a:tc>
                    <a:tc>
                      <a:txBody>
                        <a:bodyPr/>
                        <a:lstStyle/>
                        <a:p>
                          <a:pPr algn="ctr" latinLnBrk="1" hangingPunct="0">
                            <a:lnSpc>
                              <a:spcPts val="3700"/>
                            </a:lnSpc>
                          </a:pP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𝑂</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点最小</a:t>
                          </a:r>
                          <a:r>
                            <a:rPr lang="en-US" altLang="zh-CN" sz="2400" b="0" i="0" spc="-10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但不为零</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𝑂</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点为零</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80821">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中垂线上的电场强度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𝑂</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点最大</a:t>
                          </a:r>
                          <a:r>
                            <a:rPr lang="en-US" altLang="zh-CN" sz="2400" b="0" i="0" spc="-10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向外逐渐减小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ctr" latinLnBrk="1" hangingPunct="0">
                            <a:lnSpc>
                              <a:spcPts val="3800"/>
                            </a:lnSpc>
                          </a:pP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𝑂</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点最小</a:t>
                          </a:r>
                          <a:r>
                            <a:rPr lang="en-US" altLang="zh-CN" sz="2400" b="0" i="0" spc="-10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向外先变大后</a:t>
                          </a:r>
                        </a:p>
                        <a:p>
                          <a:pPr marL="0" lvl="0" indent="0" algn="ctr"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变小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800">
                    <a:tc rowSpan="2">
                      <a:txBody>
                        <a:bodyPr/>
                        <a:lstStyle/>
                        <a:p>
                          <a:pPr marL="0" indent="0" algn="ctr" latinLnBrk="1" hangingPunct="0">
                            <a:lnSpc>
                              <a:spcPts val="3800"/>
                            </a:lnSpc>
                          </a:pPr>
                          <a:r>
                            <a:rPr lang="en-US" altLang="zh-CN" sz="2400" b="0" i="0" dirty="0">
                              <a:solidFill>
                                <a:srgbClr val="000000"/>
                              </a:solidFill>
                              <a:latin typeface="Times New Roman" pitchFamily="34" charset="0"/>
                              <a:ea typeface="Microsoft Yahei" pitchFamily="34" charset="-122"/>
                              <a:cs typeface="Times New Roman" pitchFamily="34" charset="-120"/>
                            </a:rPr>
                            <a:t>关于</a:t>
                          </a: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𝑂</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点对称位置的电场强</a:t>
                          </a:r>
                        </a:p>
                        <a:p>
                          <a:pPr marL="0" lvl="0" indent="0" algn="ctr"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algn="ctr" latinLnBrk="1" hangingPunct="0">
                            <a:lnSpc>
                              <a:spcPts val="3700"/>
                            </a:lnSpc>
                          </a:pP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𝐴</m:t>
                              </m:r>
                            </m:oMath>
                          </a14:m>
                          <a:r>
                            <a:rPr lang="en-US" altLang="zh-CN" sz="2400" b="0" i="0" dirty="0">
                              <a:solidFill>
                                <a:srgbClr val="000000"/>
                              </a:solidFill>
                              <a:latin typeface="Times New Roman" pitchFamily="34" charset="0"/>
                              <a:ea typeface="Microsoft Yahei" pitchFamily="34" charset="-122"/>
                              <a:cs typeface="Times New Roman" pitchFamily="34" charset="-120"/>
                            </a:rPr>
                            <a:t>与</a:t>
                          </a: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𝐴</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2400" b="0" i="0" spc="-10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𝐵</m:t>
                              </m:r>
                            </m:oMath>
                          </a14:m>
                          <a:r>
                            <a:rPr lang="en-US" altLang="zh-CN" sz="2400" b="0" i="0" dirty="0">
                              <a:solidFill>
                                <a:srgbClr val="000000"/>
                              </a:solidFill>
                              <a:latin typeface="Times New Roman" pitchFamily="34" charset="0"/>
                              <a:ea typeface="Microsoft Yahei" pitchFamily="34" charset="-122"/>
                              <a:cs typeface="Times New Roman" pitchFamily="34" charset="-120"/>
                            </a:rPr>
                            <a:t>与</a:t>
                          </a: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𝐵</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2400" b="0" i="0" spc="-10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𝐶</m:t>
                              </m:r>
                            </m:oMath>
                          </a14:m>
                          <a:r>
                            <a:rPr lang="en-US" altLang="zh-CN" sz="2400" b="0" i="0" dirty="0">
                              <a:solidFill>
                                <a:srgbClr val="000000"/>
                              </a:solidFill>
                              <a:latin typeface="Times New Roman" pitchFamily="34" charset="0"/>
                              <a:ea typeface="Microsoft Yahei" pitchFamily="34" charset="-122"/>
                              <a:cs typeface="Times New Roman" pitchFamily="34" charset="-120"/>
                            </a:rPr>
                            <a:t>与</a:t>
                          </a: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𝐶</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05"/>
                      </a:ext>
                    </a:extLst>
                  </a:tr>
                  <a:tr h="501650">
                    <a:tc vMerge="1">
                      <a:txBody>
                        <a:bodyPr/>
                        <a:lstStyle/>
                        <a:p>
                          <a:endParaRPr lang="zh-CN"/>
                        </a:p>
                      </a:txBody>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等大同向</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等大反向</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Choice>
        <mc:Fallback xmlns="">
          <p:graphicFrame>
            <p:nvGraphicFramePr>
              <p:cNvPr id="39" name="P_5_BD#4ddc390b0?colgroup=11,11,11&amp;pid=3c4ee4800&amp;color=0,0,0&amp;vtp=1&amp;bbb=1&amp;hb=1"/>
              <p:cNvGraphicFramePr>
                <a:graphicFrameLocks noGrp="1"/>
              </p:cNvGraphicFramePr>
              <p:nvPr>
                <p:extLst>
                  <p:ext uri="{D42A27DB-BD31-4B8C-83A1-F6EECF244321}">
                    <p14:modId xmlns:p14="http://schemas.microsoft.com/office/powerpoint/2010/main" val="1688133944"/>
                  </p:ext>
                </p:extLst>
              </p:nvPr>
            </p:nvGraphicFramePr>
            <p:xfrm>
              <a:off x="612648" y="1646019"/>
              <a:ext cx="10963656" cy="4938522"/>
            </p:xfrm>
            <a:graphic>
              <a:graphicData uri="http://schemas.openxmlformats.org/drawingml/2006/table">
                <a:tbl>
                  <a:tblPr/>
                  <a:tblGrid>
                    <a:gridCol w="3721608">
                      <a:extLst>
                        <a:ext uri="{9D8B030D-6E8A-4147-A177-3AD203B41FA5}">
                          <a16:colId xmlns:a16="http://schemas.microsoft.com/office/drawing/2014/main" val="20000"/>
                        </a:ext>
                      </a:extLst>
                    </a:gridCol>
                    <a:gridCol w="3621024">
                      <a:extLst>
                        <a:ext uri="{9D8B030D-6E8A-4147-A177-3AD203B41FA5}">
                          <a16:colId xmlns:a16="http://schemas.microsoft.com/office/drawing/2014/main" val="20001"/>
                        </a:ext>
                      </a:extLst>
                    </a:gridCol>
                    <a:gridCol w="3621024">
                      <a:extLst>
                        <a:ext uri="{9D8B030D-6E8A-4147-A177-3AD203B41FA5}">
                          <a16:colId xmlns:a16="http://schemas.microsoft.com/office/drawing/2014/main" val="20002"/>
                        </a:ext>
                      </a:extLst>
                    </a:gridCol>
                  </a:tblGrid>
                  <a:tr h="495427">
                    <a:tc>
                      <a:txBody>
                        <a:bodyPr/>
                        <a:lstStyle/>
                        <a:p>
                          <a:pPr algn="ctr" latinLnBrk="1" hangingPunct="0">
                            <a:lnSpc>
                              <a:spcPts val="3700"/>
                            </a:lnSpc>
                          </a:pPr>
                          <a:r>
                            <a:rPr lang="en-US" altLang="zh-CN" sz="2400" b="1" i="0">
                              <a:solidFill>
                                <a:srgbClr val="000000"/>
                              </a:solidFill>
                              <a:latin typeface="Times New Roman" pitchFamily="34" charset="0"/>
                              <a:ea typeface="Microsoft Yahei" pitchFamily="34" charset="-122"/>
                              <a:cs typeface="Times New Roman" pitchFamily="34" charset="-120"/>
                            </a:rPr>
                            <a:t>项目</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1" i="0">
                              <a:solidFill>
                                <a:srgbClr val="000000"/>
                              </a:solidFill>
                              <a:latin typeface="Times New Roman" pitchFamily="34" charset="0"/>
                              <a:ea typeface="Microsoft Yahei" pitchFamily="34" charset="-122"/>
                              <a:cs typeface="Times New Roman" pitchFamily="34" charset="-120"/>
                            </a:rPr>
                            <a:t>等量异种点电荷</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1" i="0">
                              <a:solidFill>
                                <a:srgbClr val="000000"/>
                              </a:solidFill>
                              <a:latin typeface="Times New Roman" pitchFamily="34" charset="0"/>
                              <a:ea typeface="Microsoft Yahei" pitchFamily="34" charset="-122"/>
                              <a:cs typeface="Times New Roman" pitchFamily="34" charset="-120"/>
                            </a:rPr>
                            <a:t>等量同种点电荷</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2867">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电场线分布图</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13700"/>
                            </a:lnSpc>
                          </a:pPr>
                          <a:r>
                            <a:rPr lang="en-US" altLang="zh-CN" sz="7650" b="0" i="0" kern="0" spc="-99900">
                              <a:solidFill>
                                <a:srgbClr val="FFFFFF"/>
                              </a:solidFill>
                              <a:latin typeface="Times New Roman" pitchFamily="34" charset="0"/>
                              <a:ea typeface="Microsoft Yahei" pitchFamily="34" charset="-122"/>
                              <a:cs typeface="Times New Roman" pitchFamily="34" charset="-120"/>
                            </a:rPr>
                            <a:t>_</a:t>
                          </a:r>
                          <a:r>
                            <a:rPr lang="en-US" altLang="zh-CN" sz="900" b="0" i="0" kern="0" spc="0">
                              <a:solidFill>
                                <a:srgbClr val="FFFFFF"/>
                              </a:solidFill>
                              <a:latin typeface="SimSun" panose="02010600030101010101" pitchFamily="2" charset="-122"/>
                              <a:ea typeface="Microsoft Yahei" pitchFamily="34" charset="-122"/>
                              <a:cs typeface="Times New Roman" pitchFamily="34" charset="-120"/>
                            </a:rPr>
                            <a:t>____________________________________</a:t>
                          </a:r>
                          <a:endParaRPr lang="en-US" altLang="zh-CN" sz="900" spc="0" dirty="0">
                            <a:latin typeface="SimSun" panose="02010600030101010101" pitchFamily="2" charset="-122"/>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13500"/>
                            </a:lnSpc>
                          </a:pPr>
                          <a:r>
                            <a:rPr lang="en-US" altLang="zh-CN" sz="7550" b="0" i="0" kern="0" spc="-99900">
                              <a:solidFill>
                                <a:srgbClr val="FFFFFF"/>
                              </a:solidFill>
                              <a:latin typeface="Times New Roman" pitchFamily="34" charset="0"/>
                              <a:ea typeface="Microsoft Yahei" pitchFamily="34" charset="-122"/>
                              <a:cs typeface="Times New Roman" pitchFamily="34" charset="-120"/>
                            </a:rPr>
                            <a:t>_</a:t>
                          </a:r>
                          <a:r>
                            <a:rPr lang="en-US" altLang="zh-CN" sz="900" b="0" i="0" kern="0" spc="0">
                              <a:solidFill>
                                <a:srgbClr val="FFFFFF"/>
                              </a:solidFill>
                              <a:latin typeface="SimSun" panose="02010600030101010101" pitchFamily="2" charset="-122"/>
                              <a:ea typeface="Microsoft Yahei" pitchFamily="34" charset="-122"/>
                              <a:cs typeface="Times New Roman" pitchFamily="34" charset="-120"/>
                            </a:rPr>
                            <a:t>____________________________________</a:t>
                          </a:r>
                          <a:endParaRPr lang="en-US" altLang="zh-CN" sz="900" spc="0" dirty="0">
                            <a:latin typeface="SimSun" panose="02010600030101010101" pitchFamily="2" charset="-122"/>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1165">
                    <a:tc rowSpan="2">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电荷连线上的电场强度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沿连线先变小后变大</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02"/>
                      </a:ext>
                    </a:extLst>
                  </a:tr>
                  <a:tr h="501650">
                    <a:tc vMerge="1">
                      <a:txBody>
                        <a:bodyPr/>
                        <a:lstStyle/>
                        <a:p>
                          <a:endParaRPr lang="zh-CN"/>
                        </a:p>
                      </a:txBody>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103030" t="-501205" r="-100337" b="-410843"/>
                          </a:stretch>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203030" t="-501205" r="-337" b="-410843"/>
                          </a:stretch>
                        </a:blipFill>
                      </a:tcPr>
                    </a:tc>
                    <a:extLst>
                      <a:ext uri="{0D108BD9-81ED-4DB2-BD59-A6C34878D82A}">
                        <a16:rowId xmlns:a16="http://schemas.microsoft.com/office/drawing/2014/main" val="10003"/>
                      </a:ext>
                    </a:extLst>
                  </a:tr>
                  <a:tr h="980821">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中垂线上的电场强度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103030" t="-309938" r="-100337" b="-111801"/>
                          </a:stretch>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203030" t="-309938" r="-337" b="-111801"/>
                          </a:stretch>
                        </a:blipFill>
                      </a:tcPr>
                    </a:tc>
                    <a:extLst>
                      <a:ext uri="{0D108BD9-81ED-4DB2-BD59-A6C34878D82A}">
                        <a16:rowId xmlns:a16="http://schemas.microsoft.com/office/drawing/2014/main" val="10004"/>
                      </a:ext>
                    </a:extLst>
                  </a:tr>
                  <a:tr h="424942">
                    <a:tc rowSpan="2">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164" t="-434211" r="-194763" b="-18421"/>
                          </a:stretch>
                        </a:blipFill>
                      </a:tcPr>
                    </a:tc>
                    <a:tc gridSpan="2">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51515" t="-942857" r="-168" b="-157143"/>
                          </a:stretch>
                        </a:blipFill>
                      </a:tcPr>
                    </a:tc>
                    <a:tc hMerge="1">
                      <a:txBody>
                        <a:bodyPr/>
                        <a:lstStyle/>
                        <a:p>
                          <a:endParaRPr lang="zh-CN"/>
                        </a:p>
                      </a:txBody>
                      <a:tcPr/>
                    </a:tc>
                    <a:extLst>
                      <a:ext uri="{0D108BD9-81ED-4DB2-BD59-A6C34878D82A}">
                        <a16:rowId xmlns:a16="http://schemas.microsoft.com/office/drawing/2014/main" val="10005"/>
                      </a:ext>
                    </a:extLst>
                  </a:tr>
                  <a:tr h="501650">
                    <a:tc vMerge="1">
                      <a:txBody>
                        <a:bodyPr/>
                        <a:lstStyle/>
                        <a:p>
                          <a:endParaRPr lang="zh-CN"/>
                        </a:p>
                      </a:txBody>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等大同向</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等大反向</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Fallback>
      </mc:AlternateContent>
      <p:pic>
        <p:nvPicPr>
          <p:cNvPr id="5" name="P_5_BD#4ddc390b0.table_image?tii=2&amp;pid=3c4ee4800&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5157216" y="2174783"/>
            <a:ext cx="1975104" cy="1536192"/>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6" name="P_5_BD#4ddc390b0.table_image?tii=3&amp;pid=3c4ee4800&amp;color=0,0,0&amp;tib=255,255,255&amp;vtp=1" descr="preencoded.png"/>
          <p:cNvPicPr>
            <a:picLocks noChangeAspect="1"/>
          </p:cNvPicPr>
          <p:nvPr/>
        </p:nvPicPr>
        <p:blipFill>
          <a:blip r:embed="rId5">
            <a:clrChange>
              <a:clrFrom>
                <a:srgbClr val="FFFFFF"/>
              </a:clrFrom>
              <a:clrTo>
                <a:srgbClr val="FFFFFF">
                  <a:alpha val="0"/>
                </a:srgbClr>
              </a:clrTo>
            </a:clrChange>
          </a:blip>
          <a:stretch>
            <a:fillRect/>
          </a:stretch>
        </p:blipFill>
        <p:spPr>
          <a:xfrm>
            <a:off x="8778240" y="2183927"/>
            <a:ext cx="1975104" cy="1517904"/>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38.xml><?xml version="1.0" encoding="utf-8"?>
<p:sld xmlns:a="http://schemas.openxmlformats.org/drawingml/2006/main" xmlns:r="http://schemas.openxmlformats.org/officeDocument/2006/relationships" xmlns:p="http://schemas.openxmlformats.org/presentationml/2006/main">
  <p:cSld name="Slide 39&amp;si=39">
    <p:spTree>
      <p:nvGrpSpPr>
        <p:cNvPr id="1" name=""/>
        <p:cNvGrpSpPr/>
        <p:nvPr/>
      </p:nvGrpSpPr>
      <p:grpSpPr>
        <a:xfrm>
          <a:off x="0" y="0"/>
          <a:ext cx="0" cy="0"/>
          <a:chOff x="0" y="0"/>
          <a:chExt cx="0" cy="0"/>
        </a:xfrm>
      </p:grpSpPr>
      <p:sp>
        <p:nvSpPr>
          <p:cNvPr id="2" name="P_5#4ddc390b0?sp=1&amp;pid=3c4ee4800&amp;color=0,0,0&amp;vtp=1&amp;bt=1&amp;bbb=1"/>
          <p:cNvSpPr/>
          <p:nvPr/>
        </p:nvSpPr>
        <p:spPr>
          <a:xfrm>
            <a:off x="612648" y="486000"/>
            <a:ext cx="10963656" cy="478600"/>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Times New Roman" pitchFamily="34" charset="0"/>
                <a:ea typeface="Microsoft Yahei" pitchFamily="34" charset="-122"/>
                <a:cs typeface="Times New Roman" pitchFamily="34" charset="-120"/>
              </a:rPr>
              <a:t>2.电场线的应用</a:t>
            </a:r>
            <a:endParaRPr lang="en-US" altLang="zh-CN" sz="2400" dirty="0"/>
          </a:p>
        </p:txBody>
      </p:sp>
      <p:graphicFrame>
        <p:nvGraphicFramePr>
          <p:cNvPr id="40" name="P_5_BD#4ddc390b0?colgroup=8,26&amp;pid=3c4ee4800&amp;color=0,0,0&amp;vtp=1&amp;bbb=1&amp;hb=1"/>
          <p:cNvGraphicFramePr>
            <a:graphicFrameLocks noGrp="1"/>
          </p:cNvGraphicFramePr>
          <p:nvPr>
            <p:extLst>
              <p:ext uri="{D42A27DB-BD31-4B8C-83A1-F6EECF244321}">
                <p14:modId xmlns:p14="http://schemas.microsoft.com/office/powerpoint/2010/main" val="434800161"/>
              </p:ext>
            </p:extLst>
          </p:nvPr>
        </p:nvGraphicFramePr>
        <p:xfrm>
          <a:off x="612648" y="1103982"/>
          <a:ext cx="10963656" cy="3897376"/>
        </p:xfrm>
        <a:graphic>
          <a:graphicData uri="http://schemas.openxmlformats.org/drawingml/2006/table">
            <a:tbl>
              <a:tblPr/>
              <a:tblGrid>
                <a:gridCol w="2743200">
                  <a:extLst>
                    <a:ext uri="{9D8B030D-6E8A-4147-A177-3AD203B41FA5}">
                      <a16:colId xmlns:a16="http://schemas.microsoft.com/office/drawing/2014/main" val="20000"/>
                    </a:ext>
                  </a:extLst>
                </a:gridCol>
                <a:gridCol w="8220456">
                  <a:extLst>
                    <a:ext uri="{9D8B030D-6E8A-4147-A177-3AD203B41FA5}">
                      <a16:colId xmlns:a16="http://schemas.microsoft.com/office/drawing/2014/main" val="20001"/>
                    </a:ext>
                  </a:extLst>
                </a:gridCol>
              </a:tblGrid>
              <a:tr h="974344">
                <a:tc>
                  <a:txBody>
                    <a:bodyPr/>
                    <a:lstStyle/>
                    <a:p>
                      <a:pPr marL="0" indent="0" algn="ctr" latinLnBrk="1" hangingPunct="0">
                        <a:lnSpc>
                          <a:spcPts val="3800"/>
                        </a:lnSpc>
                      </a:pPr>
                      <a:r>
                        <a:rPr lang="en-US" altLang="zh-CN" sz="2400" b="1" i="0">
                          <a:solidFill>
                            <a:srgbClr val="000000"/>
                          </a:solidFill>
                          <a:latin typeface="Times New Roman" pitchFamily="34" charset="0"/>
                          <a:ea typeface="Microsoft Yahei" pitchFamily="34" charset="-122"/>
                          <a:cs typeface="Times New Roman" pitchFamily="34" charset="-120"/>
                        </a:rPr>
                        <a:t>判断电场强度的大</a:t>
                      </a:r>
                    </a:p>
                    <a:p>
                      <a:pPr marL="0" lvl="0" indent="0"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dirty="0">
                          <a:solidFill>
                            <a:srgbClr val="000000"/>
                          </a:solidFill>
                          <a:latin typeface="Times New Roman" pitchFamily="34" charset="0"/>
                          <a:ea typeface="Microsoft Yahei" pitchFamily="34" charset="-122"/>
                          <a:cs typeface="Times New Roman" pitchFamily="34" charset="-120"/>
                        </a:rPr>
                        <a:t>电场线密处电场强度大</a:t>
                      </a:r>
                      <a:r>
                        <a:rPr lang="en-US" altLang="zh-CN" sz="2400" b="0" i="0" spc="-10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电场线疏处电场强度小</a:t>
                      </a:r>
                      <a:r>
                        <a:rPr lang="en-US" altLang="zh-CN" sz="2400" b="0" i="0" spc="-10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进而可判</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断电荷受力大小和加速度的大小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74344">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判断电场力的方向</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dirty="0">
                          <a:solidFill>
                            <a:srgbClr val="000000"/>
                          </a:solidFill>
                          <a:latin typeface="Times New Roman" pitchFamily="34" charset="0"/>
                          <a:ea typeface="Microsoft Yahei" pitchFamily="34" charset="-122"/>
                          <a:cs typeface="Times New Roman" pitchFamily="34" charset="-120"/>
                        </a:rPr>
                        <a:t>正电荷的受力方向和电场线在该点切线方向相同</a:t>
                      </a:r>
                      <a:r>
                        <a:rPr lang="en-US" altLang="zh-CN" sz="2400" b="0" i="0" spc="-10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负电荷的</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受力方向和电场线在该点切线方向相反</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74344">
                <a:tc>
                  <a:txBody>
                    <a:bodyPr/>
                    <a:lstStyle/>
                    <a:p>
                      <a:pPr marL="0" indent="0" algn="ctr" latinLnBrk="1" hangingPunct="0">
                        <a:lnSpc>
                          <a:spcPts val="3800"/>
                        </a:lnSpc>
                      </a:pPr>
                      <a:r>
                        <a:rPr lang="en-US" altLang="zh-CN" sz="2400" b="1" i="0">
                          <a:solidFill>
                            <a:srgbClr val="000000"/>
                          </a:solidFill>
                          <a:latin typeface="Times New Roman" pitchFamily="34" charset="0"/>
                          <a:ea typeface="Microsoft Yahei" pitchFamily="34" charset="-122"/>
                          <a:cs typeface="Times New Roman" pitchFamily="34" charset="-120"/>
                        </a:rPr>
                        <a:t>判断电势的高低与</a:t>
                      </a:r>
                    </a:p>
                    <a:p>
                      <a:pPr marL="0" lvl="0" indent="0"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电势降低的快慢</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dirty="0">
                          <a:solidFill>
                            <a:srgbClr val="000000"/>
                          </a:solidFill>
                          <a:latin typeface="Times New Roman" pitchFamily="34" charset="0"/>
                          <a:ea typeface="Microsoft Yahei" pitchFamily="34" charset="-122"/>
                          <a:cs typeface="Times New Roman" pitchFamily="34" charset="-120"/>
                        </a:rPr>
                        <a:t>沿电场线的方向电势降低</a:t>
                      </a:r>
                      <a:r>
                        <a:rPr lang="en-US" altLang="zh-CN" sz="2400" b="0" i="0" spc="-10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且电场线密的地方比疏的地方降</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低更快</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74344">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判断等势面的疏密</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dirty="0">
                          <a:solidFill>
                            <a:srgbClr val="000000"/>
                          </a:solidFill>
                          <a:latin typeface="Times New Roman" pitchFamily="34" charset="0"/>
                          <a:ea typeface="Microsoft Yahei" pitchFamily="34" charset="-122"/>
                          <a:cs typeface="Times New Roman" pitchFamily="34" charset="-120"/>
                        </a:rPr>
                        <a:t>电场线越密的地方</a:t>
                      </a:r>
                      <a:r>
                        <a:rPr lang="en-US" altLang="zh-CN" sz="2400" b="0" i="0" spc="-10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等差等势面越密集</a:t>
                      </a:r>
                      <a:r>
                        <a:rPr lang="en-US" altLang="zh-CN" sz="2400" b="0" i="0" spc="-10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电场线越疏的地</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方</a:t>
                      </a:r>
                      <a:r>
                        <a:rPr lang="en-US" altLang="zh-CN" sz="2400" b="0" i="0" spc="-10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等差等势面越稀疏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ransition>
    <p:split dir="in"/>
  </p:transition>
</p:sld>
</file>

<file path=ppt/slides/slide39.xml><?xml version="1.0" encoding="utf-8"?>
<p:sld xmlns:a="http://schemas.openxmlformats.org/drawingml/2006/main" xmlns:r="http://schemas.openxmlformats.org/officeDocument/2006/relationships" xmlns:p="http://schemas.openxmlformats.org/presentationml/2006/main">
  <p:cSld name="Slide 40&amp;si=40">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5_BD.76_1#5d4351d22?sp=1&amp;pid=3c4ee4800&amp;color=0,0,0&amp;vtp=1&amp;bt=1&amp;bbb=1&amp;hb=1"/>
              <p:cNvSpPr/>
              <p:nvPr/>
            </p:nvSpPr>
            <p:spPr>
              <a:xfrm>
                <a:off x="612648" y="486000"/>
                <a:ext cx="10963656" cy="15921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例4</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多选</a:t>
                </a:r>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dirty="0">
                    <a:solidFill>
                      <a:srgbClr val="AE8CBB"/>
                    </a:solidFill>
                    <a:latin typeface="Times New Roman" pitchFamily="34" charset="0"/>
                    <a:ea typeface="Microsoft Yahei" pitchFamily="34" charset="-122"/>
                    <a:cs typeface="Times New Roman" pitchFamily="34" charset="-120"/>
                  </a:rPr>
                  <a:t>（2024·辽宁锦州模拟）</a:t>
                </a:r>
                <a:r>
                  <a:rPr lang="en-US" altLang="zh-CN" sz="2400" b="0" i="0" dirty="0">
                    <a:solidFill>
                      <a:srgbClr val="000000"/>
                    </a:solidFill>
                    <a:latin typeface="Times New Roman" pitchFamily="34" charset="0"/>
                    <a:ea typeface="Microsoft Yahei" pitchFamily="34" charset="-122"/>
                    <a:cs typeface="Times New Roman" pitchFamily="34" charset="-120"/>
                  </a:rPr>
                  <a:t>如图所示，这是一簇未标明方向</a:t>
                </a:r>
                <a:r>
                  <a:rPr lang="en-US" altLang="zh-CN" sz="2400" b="0" i="0">
                    <a:solidFill>
                      <a:srgbClr val="000000"/>
                    </a:solidFill>
                    <a:latin typeface="Times New Roman" pitchFamily="34" charset="0"/>
                    <a:ea typeface="Microsoft Yahei" pitchFamily="34" charset="-122"/>
                    <a:cs typeface="Times New Roman" pitchFamily="34" charset="-120"/>
                  </a:rPr>
                  <a:t>、由单一点电荷</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产生的电场线</a:t>
                </a:r>
                <a:r>
                  <a:rPr lang="en-US" altLang="zh-CN" sz="2400" b="0" i="0" dirty="0">
                    <a:solidFill>
                      <a:srgbClr val="000000"/>
                    </a:solidFill>
                    <a:latin typeface="Times New Roman" pitchFamily="34" charset="0"/>
                    <a:ea typeface="Microsoft Yahei" pitchFamily="34" charset="-122"/>
                    <a:cs typeface="Times New Roman" pitchFamily="34" charset="-120"/>
                  </a:rPr>
                  <a:t>，虚线是一带电粒子通过该电场区域时的运动轨迹，</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𝑏</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是轨迹上</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的两点</a:t>
                </a:r>
                <a:r>
                  <a:rPr lang="en-US" altLang="zh-CN" sz="2400" b="0" i="0" dirty="0">
                    <a:solidFill>
                      <a:srgbClr val="000000"/>
                    </a:solidFill>
                    <a:latin typeface="Times New Roman" pitchFamily="34" charset="0"/>
                    <a:ea typeface="Microsoft Yahei" pitchFamily="34" charset="-122"/>
                    <a:cs typeface="Times New Roman" pitchFamily="34" charset="-120"/>
                  </a:rPr>
                  <a:t>。若带电粒子在运动中只受电场力作用</a:t>
                </a:r>
                <a:r>
                  <a:rPr lang="en-US" altLang="zh-CN" sz="2400" b="0" i="0">
                    <a:solidFill>
                      <a:srgbClr val="000000"/>
                    </a:solidFill>
                    <a:latin typeface="Times New Roman" pitchFamily="34" charset="0"/>
                    <a:ea typeface="Microsoft Yahei" pitchFamily="34" charset="-122"/>
                    <a:cs typeface="Times New Roman" pitchFamily="34" charset="-120"/>
                  </a:rPr>
                  <a:t>，根据此图可判断出该带电粒子 (</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2" name="QC_5_BD.76_1#5d4351d22?sp=1&amp;pid=3c4ee4800&amp;color=0,0,0&amp;vtp=1&amp;bt=1&amp;bbb=1&amp;hb=1"/>
              <p:cNvSpPr>
                <a:spLocks noRot="1" noChangeAspect="1" noMove="1" noResize="1" noEditPoints="1" noAdjustHandles="1" noChangeArrowheads="1" noChangeShapeType="1" noTextEdit="1"/>
              </p:cNvSpPr>
              <p:nvPr/>
            </p:nvSpPr>
            <p:spPr>
              <a:xfrm>
                <a:off x="612648" y="486000"/>
                <a:ext cx="10963656" cy="1592199"/>
              </a:xfrm>
              <a:prstGeom prst="rect">
                <a:avLst/>
              </a:prstGeom>
              <a:blipFill>
                <a:blip r:embed="rId3"/>
                <a:stretch>
                  <a:fillRect l="-1724" r="-7119" b="-11494"/>
                </a:stretch>
              </a:blipFill>
              <a:ln/>
            </p:spPr>
            <p:txBody>
              <a:bodyPr/>
              <a:lstStyle/>
              <a:p>
                <a:r>
                  <a:rPr lang="zh-CN" altLang="en-US">
                    <a:noFill/>
                  </a:rPr>
                  <a:t> </a:t>
                </a:r>
              </a:p>
            </p:txBody>
          </p:sp>
        </mc:Fallback>
      </mc:AlternateContent>
      <p:sp>
        <p:nvSpPr>
          <p:cNvPr id="3" name="QC_5_AN.77_1#5d4351d22.bracket?pid=3c4ee4800&amp;color=0,0,0&amp;vpa=32&amp;vtp=1&amp;bbb=1"/>
          <p:cNvSpPr/>
          <p:nvPr/>
        </p:nvSpPr>
        <p:spPr>
          <a:xfrm>
            <a:off x="11271917" y="1592170"/>
            <a:ext cx="627063"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BC</a:t>
            </a:r>
            <a:endParaRPr lang="en-US" altLang="zh-CN" sz="2400" dirty="0"/>
          </a:p>
        </p:txBody>
      </p:sp>
      <p:pic>
        <p:nvPicPr>
          <p:cNvPr id="4" name="QC_5_BD.76_2#5d4351d22?pid=3c4ee4800&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4718304" y="2207612"/>
            <a:ext cx="2761488" cy="2212848"/>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5" name="QC_5_BD.76_3#5d4351d22.choices?pid=3c4ee4800&amp;color=0,0,0&amp;vtp=1&amp;bbb=1"/>
              <p:cNvSpPr/>
              <p:nvPr/>
            </p:nvSpPr>
            <p:spPr>
              <a:xfrm>
                <a:off x="612648" y="4557112"/>
                <a:ext cx="10963656" cy="1027430"/>
              </a:xfrm>
              <a:prstGeom prst="rect">
                <a:avLst/>
              </a:prstGeom>
              <a:noFill/>
              <a:ln/>
            </p:spPr>
            <p:txBody>
              <a:bodyPr wrap="none" lIns="0" tIns="0" rIns="0" bIns="0" rtlCol="0" anchor="t"/>
              <a:lstStyle/>
              <a:p>
                <a:pPr latinLnBrk="1">
                  <a:lnSpc>
                    <a:spcPts val="4400"/>
                  </a:lnSpc>
                  <a:tabLst>
                    <a:tab pos="5589778" algn="l"/>
                  </a:tabLst>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a:solidFill>
                      <a:srgbClr val="000000"/>
                    </a:solidFill>
                    <a:latin typeface="Times New Roman" pitchFamily="34" charset="0"/>
                    <a:ea typeface="Microsoft Yahei" pitchFamily="34" charset="-122"/>
                    <a:cs typeface="Times New Roman" pitchFamily="34" charset="-120"/>
                  </a:rPr>
                  <a:t>.</a:t>
                </a:r>
                <a:r>
                  <a:rPr lang="en-US" altLang="zh-CN" sz="2400" b="1"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电性与场源电荷的电性相同</a:t>
                </a:r>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在</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𝑏</m:t>
                    </m:r>
                  </m:oMath>
                </a14:m>
                <a:r>
                  <a:rPr lang="en-US" altLang="zh-CN" sz="2400" b="0" i="0" dirty="0">
                    <a:solidFill>
                      <a:srgbClr val="000000"/>
                    </a:solidFill>
                    <a:latin typeface="Times New Roman" pitchFamily="34" charset="0"/>
                    <a:ea typeface="Microsoft Yahei" pitchFamily="34" charset="-122"/>
                    <a:cs typeface="Times New Roman" pitchFamily="34" charset="-120"/>
                  </a:rPr>
                  <a:t>两点所受电场力大小</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𝐹</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&gt;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𝐹</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𝑏</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200"/>
                  </a:lnSpc>
                  <a:tabLst>
                    <a:tab pos="5589778" algn="l"/>
                  </a:tabLst>
                </a:pP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在</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𝑏</m:t>
                    </m:r>
                  </m:oMath>
                </a14:m>
                <a:r>
                  <a:rPr lang="en-US" altLang="zh-CN" sz="2400" b="0" i="0" dirty="0">
                    <a:solidFill>
                      <a:srgbClr val="000000"/>
                    </a:solidFill>
                    <a:latin typeface="Times New Roman" pitchFamily="34" charset="0"/>
                    <a:ea typeface="Microsoft Yahei" pitchFamily="34" charset="-122"/>
                    <a:cs typeface="Times New Roman" pitchFamily="34" charset="-120"/>
                  </a:rPr>
                  <a:t>两点的速度大小</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&gt;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𝑏</m:t>
                        </m:r>
                      </m:sub>
                    </m:sSub>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在</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𝑏</m:t>
                    </m:r>
                  </m:oMath>
                </a14:m>
                <a:r>
                  <a:rPr lang="en-US" altLang="zh-CN" sz="2400" b="0" i="0" dirty="0">
                    <a:solidFill>
                      <a:srgbClr val="000000"/>
                    </a:solidFill>
                    <a:latin typeface="Times New Roman" pitchFamily="34" charset="0"/>
                    <a:ea typeface="Microsoft Yahei" pitchFamily="34" charset="-122"/>
                    <a:cs typeface="Times New Roman" pitchFamily="34" charset="-120"/>
                  </a:rPr>
                  <a:t>两点的动能</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𝐸</m:t>
                        </m:r>
                      </m:e>
                      <m:sub>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k</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&lt;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𝐸</m:t>
                        </m:r>
                      </m:e>
                      <m:sub>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k</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𝑏</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5" name="QC_5_BD.76_3#5d4351d22.choices?pid=3c4ee4800&amp;color=0,0,0&amp;vtp=1&amp;bbb=1"/>
              <p:cNvSpPr>
                <a:spLocks noRot="1" noChangeAspect="1" noMove="1" noResize="1" noEditPoints="1" noAdjustHandles="1" noChangeArrowheads="1" noChangeShapeType="1" noTextEdit="1"/>
              </p:cNvSpPr>
              <p:nvPr/>
            </p:nvSpPr>
            <p:spPr>
              <a:xfrm>
                <a:off x="612648" y="4557112"/>
                <a:ext cx="10963656" cy="1027430"/>
              </a:xfrm>
              <a:prstGeom prst="rect">
                <a:avLst/>
              </a:prstGeom>
              <a:blipFill>
                <a:blip r:embed="rId5"/>
                <a:stretch>
                  <a:fillRect l="-1724" b="-18452"/>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name="Slide 4&amp;si=4">
    <p:spTree>
      <p:nvGrpSpPr>
        <p:cNvPr id="1" name=""/>
        <p:cNvGrpSpPr/>
        <p:nvPr/>
      </p:nvGrpSpPr>
      <p:grpSpPr>
        <a:xfrm>
          <a:off x="0" y="0"/>
          <a:ext cx="0" cy="0"/>
          <a:chOff x="0" y="0"/>
          <a:chExt cx="0" cy="0"/>
        </a:xfrm>
      </p:grpSpPr>
      <p:pic>
        <p:nvPicPr>
          <p:cNvPr id="2" name="C_1#目录1:0c26920bc?lid=4577dd2a8&amp;cid=4577dd2a8&amp;tib=255,255,255&amp;vtp=1" descr="preencoded.png">
            <a:hlinkClick r:id="rId3" action="ppaction://hlinksldjump"/>
          </p:cNvPr>
          <p:cNvPicPr>
            <a:picLocks noChangeAspect="1"/>
          </p:cNvPicPr>
          <p:nvPr/>
        </p:nvPicPr>
        <p:blipFill>
          <a:blip r:embed="rId4"/>
          <a:stretch>
            <a:fillRect/>
          </a:stretch>
        </p:blipFill>
        <p:spPr>
          <a:xfrm>
            <a:off x="4142232" y="2587752"/>
            <a:ext cx="393192" cy="393192"/>
          </a:xfrm>
          <a:prstGeom prst="rect">
            <a:avLst/>
          </a:prstGeom>
        </p:spPr>
      </p:pic>
      <p:sp>
        <p:nvSpPr>
          <p:cNvPr id="3" name="C_1#目录1:0c26920bc?lid=4577dd2a8&amp;cid=4577dd2a8&amp;vtp=1&amp;bt=1&amp;bbb=1">
            <a:hlinkClick r:id="rId3" action="ppaction://hlinksldjump"/>
          </p:cNvPr>
          <p:cNvSpPr/>
          <p:nvPr/>
        </p:nvSpPr>
        <p:spPr>
          <a:xfrm>
            <a:off x="4709160" y="2313432"/>
            <a:ext cx="6839712" cy="932688"/>
          </a:xfrm>
          <a:prstGeom prst="rect">
            <a:avLst/>
          </a:prstGeom>
          <a:noFill/>
          <a:ln/>
        </p:spPr>
        <p:txBody>
          <a:bodyPr wrap="none" lIns="0" tIns="0" rIns="0" bIns="0" rtlCol="0" anchor="ctr"/>
          <a:lstStyle/>
          <a:p>
            <a:pPr marL="180000" algn="l" latinLnBrk="1">
              <a:lnSpc>
                <a:spcPts val="3800"/>
              </a:lnSpc>
            </a:pPr>
            <a:r>
              <a:rPr lang="en-US" altLang="zh-CN" sz="3100" b="0" i="0" dirty="0">
                <a:solidFill>
                  <a:srgbClr val="000000"/>
                </a:solidFill>
                <a:latin typeface="微软雅黑" pitchFamily="34" charset="0"/>
                <a:ea typeface="微软雅黑" pitchFamily="34" charset="-122"/>
                <a:cs typeface="微软雅黑" pitchFamily="34" charset="-120"/>
              </a:rPr>
              <a:t>必备知识·强基固本</a:t>
            </a:r>
            <a:endParaRPr lang="en-US" altLang="zh-CN" sz="3100" dirty="0"/>
          </a:p>
        </p:txBody>
      </p:sp>
      <p:pic>
        <p:nvPicPr>
          <p:cNvPr id="4" name="C_1#目录1:0c26920bc?lid=e416428e1&amp;cid=e416428e1&amp;tib=255,255,255&amp;vtp=1" descr="preencoded.png">
            <a:hlinkClick r:id="rId5" action="ppaction://hlinksldjump"/>
          </p:cNvPr>
          <p:cNvPicPr>
            <a:picLocks noChangeAspect="1"/>
          </p:cNvPicPr>
          <p:nvPr/>
        </p:nvPicPr>
        <p:blipFill>
          <a:blip r:embed="rId4"/>
          <a:stretch>
            <a:fillRect/>
          </a:stretch>
        </p:blipFill>
        <p:spPr>
          <a:xfrm>
            <a:off x="4142232" y="3703320"/>
            <a:ext cx="393192" cy="393192"/>
          </a:xfrm>
          <a:prstGeom prst="rect">
            <a:avLst/>
          </a:prstGeom>
        </p:spPr>
      </p:pic>
      <p:sp>
        <p:nvSpPr>
          <p:cNvPr id="5" name="C_1#目录1:0c26920bc?lid=e416428e1&amp;cid=e416428e1&amp;vtp=1&amp;bbb=1">
            <a:hlinkClick r:id="rId5" action="ppaction://hlinksldjump"/>
          </p:cNvPr>
          <p:cNvSpPr/>
          <p:nvPr/>
        </p:nvSpPr>
        <p:spPr>
          <a:xfrm>
            <a:off x="4709160" y="3429000"/>
            <a:ext cx="6839712" cy="932688"/>
          </a:xfrm>
          <a:prstGeom prst="rect">
            <a:avLst/>
          </a:prstGeom>
          <a:noFill/>
          <a:ln/>
        </p:spPr>
        <p:txBody>
          <a:bodyPr wrap="none" lIns="0" tIns="0" rIns="0" bIns="0" rtlCol="0" anchor="ctr"/>
          <a:lstStyle/>
          <a:p>
            <a:pPr marL="180000" algn="l" latinLnBrk="1">
              <a:lnSpc>
                <a:spcPts val="3800"/>
              </a:lnSpc>
            </a:pPr>
            <a:r>
              <a:rPr lang="en-US" altLang="zh-CN" sz="3100" b="0" i="0" dirty="0">
                <a:solidFill>
                  <a:srgbClr val="000000"/>
                </a:solidFill>
                <a:latin typeface="微软雅黑" pitchFamily="34" charset="0"/>
                <a:ea typeface="微软雅黑" pitchFamily="34" charset="-122"/>
                <a:cs typeface="微软雅黑" pitchFamily="34" charset="-120"/>
              </a:rPr>
              <a:t>关键能力·核心突破</a:t>
            </a:r>
            <a:endParaRPr lang="en-US" altLang="zh-CN" sz="3100" dirty="0"/>
          </a:p>
        </p:txBody>
      </p:sp>
    </p:spTree>
  </p:cSld>
  <p:clrMapOvr>
    <a:masterClrMapping/>
  </p:clrMapOvr>
  <p:transition>
    <p:split dir="in"/>
  </p:transition>
</p:sld>
</file>

<file path=ppt/slides/slide40.xml><?xml version="1.0" encoding="utf-8"?>
<p:sld xmlns:a="http://schemas.openxmlformats.org/drawingml/2006/main" xmlns:r="http://schemas.openxmlformats.org/officeDocument/2006/relationships" xmlns:p="http://schemas.openxmlformats.org/presentationml/2006/main">
  <p:cSld name="Slide 41&amp;si=41">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5_EX.78_1#5d4351d22?pid=3c4ee4800&amp;color=0,0,0&amp;vtp=1&amp;bt=1&amp;bbb=1&amp;hb=1"/>
              <p:cNvSpPr/>
              <p:nvPr/>
            </p:nvSpPr>
            <p:spPr>
              <a:xfrm>
                <a:off x="612648" y="486000"/>
                <a:ext cx="10963656" cy="3268599"/>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技巧点拨</a:t>
                </a:r>
                <a:endParaRPr lang="en-US" altLang="zh-CN" sz="2400" dirty="0"/>
              </a:p>
              <a:p>
                <a:pPr algn="ct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带电粒子在电场中做曲线运动时静电力做正</a:t>
                </a:r>
                <a:r>
                  <a:rPr lang="en-US" altLang="zh-CN" sz="2400" b="0" i="0" dirty="0">
                    <a:solidFill>
                      <a:srgbClr val="FF0000"/>
                    </a:solidFill>
                    <a:latin typeface="Times New Roman" pitchFamily="34" charset="0"/>
                    <a:ea typeface="Microsoft Yahei" pitchFamily="34" charset="-122"/>
                    <a:cs typeface="Times New Roman" pitchFamily="34" charset="-120"/>
                  </a:rPr>
                  <a:t>、负功的判断</a:t>
                </a:r>
                <a:endParaRPr lang="en-US" altLang="zh-CN" sz="2400" dirty="0"/>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a:t>
                </a:r>
                <a:r>
                  <a:rPr lang="en-US" altLang="zh-CN" sz="2400" b="0" i="0" dirty="0">
                    <a:solidFill>
                      <a:srgbClr val="FF0000"/>
                    </a:solidFill>
                    <a:latin typeface="Times New Roman" pitchFamily="34" charset="0"/>
                    <a:ea typeface="Microsoft Yahei" pitchFamily="34" charset="-122"/>
                    <a:cs typeface="Times New Roman" pitchFamily="34" charset="-120"/>
                  </a:rPr>
                  <a:t>1）</a:t>
                </a:r>
                <a:r>
                  <a:rPr lang="en-US" altLang="zh-CN" sz="2400" b="0" i="0" dirty="0">
                    <a:solidFill>
                      <a:srgbClr val="FF0000"/>
                    </a:solidFill>
                    <a:latin typeface="Times New Roman" pitchFamily="34" charset="0"/>
                    <a:ea typeface="楷体" pitchFamily="34" charset="-122"/>
                    <a:cs typeface="Times New Roman" pitchFamily="34" charset="-120"/>
                  </a:rPr>
                  <a:t>粒子的速度方向一定沿轨迹的切线方向</a:t>
                </a:r>
                <a:r>
                  <a:rPr lang="en-US" altLang="zh-CN" sz="2400" b="0" i="0">
                    <a:solidFill>
                      <a:srgbClr val="FF0000"/>
                    </a:solidFill>
                    <a:latin typeface="Times New Roman" pitchFamily="34" charset="0"/>
                    <a:ea typeface="Microsoft Yahei" pitchFamily="34" charset="-122"/>
                    <a:cs typeface="Times New Roman" pitchFamily="34" charset="-120"/>
                  </a:rPr>
                  <a:t>，</a:t>
                </a:r>
                <a:r>
                  <a:rPr lang="en-US" altLang="zh-CN" sz="2400" b="0" i="0">
                    <a:solidFill>
                      <a:srgbClr val="FF0000"/>
                    </a:solidFill>
                    <a:latin typeface="Times New Roman" pitchFamily="34" charset="0"/>
                    <a:ea typeface="楷体" pitchFamily="34" charset="-122"/>
                    <a:cs typeface="Times New Roman" pitchFamily="34" charset="-120"/>
                  </a:rPr>
                  <a:t>粒子所受合力方向一定指向轨迹弯</a:t>
                </a:r>
              </a:p>
              <a:p>
                <a:pPr latinLnBrk="1">
                  <a:lnSpc>
                    <a:spcPts val="4400"/>
                  </a:lnSpc>
                </a:pPr>
                <a:r>
                  <a:rPr lang="en-US" altLang="zh-CN" sz="2400" b="0" i="0">
                    <a:solidFill>
                      <a:srgbClr val="FF0000"/>
                    </a:solidFill>
                    <a:latin typeface="Times New Roman" pitchFamily="34" charset="0"/>
                    <a:ea typeface="楷体" pitchFamily="34" charset="-122"/>
                    <a:cs typeface="Times New Roman" pitchFamily="34" charset="-120"/>
                  </a:rPr>
                  <a:t>曲的凹侧</a:t>
                </a:r>
                <a:r>
                  <a:rPr lang="en-US" altLang="zh-CN" sz="2400" b="0" i="0" dirty="0">
                    <a:solidFill>
                      <a:srgbClr val="FF0000"/>
                    </a:solidFill>
                    <a:latin typeface="Times New Roman" pitchFamily="34" charset="0"/>
                    <a:ea typeface="Microsoft Yahei" pitchFamily="34" charset="-122"/>
                    <a:cs typeface="Times New Roman" pitchFamily="34" charset="-120"/>
                  </a:rPr>
                  <a:t>。</a:t>
                </a:r>
                <a:endParaRPr lang="en-US" altLang="zh-CN" sz="2400" dirty="0"/>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a:t>
                </a:r>
                <a:r>
                  <a:rPr lang="en-US" altLang="zh-CN" sz="2400" b="0" i="0" dirty="0">
                    <a:solidFill>
                      <a:srgbClr val="FF0000"/>
                    </a:solidFill>
                    <a:latin typeface="Times New Roman" pitchFamily="34" charset="0"/>
                    <a:ea typeface="Microsoft Yahei" pitchFamily="34" charset="-122"/>
                    <a:cs typeface="Times New Roman" pitchFamily="34" charset="-120"/>
                  </a:rPr>
                  <a:t>2）</a:t>
                </a:r>
                <a:r>
                  <a:rPr lang="en-US" altLang="zh-CN" sz="2400" b="0" i="0" dirty="0">
                    <a:solidFill>
                      <a:srgbClr val="FF0000"/>
                    </a:solidFill>
                    <a:latin typeface="Times New Roman" pitchFamily="34" charset="0"/>
                    <a:ea typeface="楷体" pitchFamily="34" charset="-122"/>
                    <a:cs typeface="Times New Roman" pitchFamily="34" charset="-120"/>
                  </a:rPr>
                  <a:t>静电力方向与速度方向夹角小于</a:t>
                </a:r>
                <a14:m>
                  <m:oMath xmlns:m="http://schemas.openxmlformats.org/officeDocument/2006/math">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90</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up>
                    </m:sSup>
                  </m:oMath>
                </a14:m>
                <a:r>
                  <a:rPr lang="en-US" altLang="zh-CN" sz="2400" b="0"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a:t>
                </a:r>
                <a:r>
                  <a:rPr lang="en-US" altLang="zh-CN" sz="2400" b="0" i="0" dirty="0">
                    <a:solidFill>
                      <a:srgbClr val="FF0000"/>
                    </a:solidFill>
                    <a:latin typeface="Times New Roman" pitchFamily="34" charset="0"/>
                    <a:ea typeface="楷体" pitchFamily="34" charset="-122"/>
                    <a:cs typeface="Times New Roman" pitchFamily="34" charset="-120"/>
                  </a:rPr>
                  <a:t>静电力做正功</a:t>
                </a:r>
                <a:r>
                  <a:rPr lang="en-US" altLang="zh-CN" sz="2400" b="0" i="0" dirty="0">
                    <a:solidFill>
                      <a:srgbClr val="FF0000"/>
                    </a:solidFill>
                    <a:latin typeface="Times New Roman" pitchFamily="34" charset="0"/>
                    <a:ea typeface="Microsoft Yahei" pitchFamily="34" charset="-122"/>
                    <a:cs typeface="Times New Roman" pitchFamily="34" charset="-120"/>
                  </a:rPr>
                  <a:t>；</a:t>
                </a:r>
                <a:r>
                  <a:rPr lang="en-US" altLang="zh-CN" sz="2400" b="0" i="0" dirty="0">
                    <a:solidFill>
                      <a:srgbClr val="FF0000"/>
                    </a:solidFill>
                    <a:latin typeface="Times New Roman" pitchFamily="34" charset="0"/>
                    <a:ea typeface="楷体" pitchFamily="34" charset="-122"/>
                    <a:cs typeface="Times New Roman" pitchFamily="34" charset="-120"/>
                  </a:rPr>
                  <a:t>夹角大于</a:t>
                </a:r>
                <a14:m>
                  <m:oMath xmlns:m="http://schemas.openxmlformats.org/officeDocument/2006/math">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90</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up>
                    </m:sSup>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SimSun" pitchFamily="34" charset="0"/>
                    <a:ea typeface="SimSun" pitchFamily="34" charset="-122"/>
                    <a:cs typeface="SimSu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a:t>
                </a:r>
                <a:r>
                  <a:rPr lang="en-US" altLang="zh-CN" sz="2400" b="0" i="0">
                    <a:solidFill>
                      <a:srgbClr val="FF0000"/>
                    </a:solidFill>
                    <a:latin typeface="Times New Roman" pitchFamily="34" charset="0"/>
                    <a:ea typeface="楷体" pitchFamily="34" charset="-122"/>
                    <a:cs typeface="Times New Roman" pitchFamily="34" charset="-120"/>
                  </a:rPr>
                  <a:t>静电</a:t>
                </a:r>
              </a:p>
              <a:p>
                <a:pPr latinLnBrk="1">
                  <a:lnSpc>
                    <a:spcPts val="4200"/>
                  </a:lnSpc>
                </a:pPr>
                <a:r>
                  <a:rPr lang="en-US" altLang="zh-CN" sz="2400" b="0" i="0">
                    <a:solidFill>
                      <a:srgbClr val="FF0000"/>
                    </a:solidFill>
                    <a:latin typeface="Times New Roman" pitchFamily="34" charset="0"/>
                    <a:ea typeface="楷体" pitchFamily="34" charset="-122"/>
                    <a:cs typeface="Times New Roman" pitchFamily="34" charset="-120"/>
                  </a:rPr>
                  <a:t>力做负功</a:t>
                </a:r>
                <a:r>
                  <a:rPr lang="en-US" altLang="zh-CN" sz="2400" b="0" i="0" dirty="0">
                    <a:solidFill>
                      <a:srgbClr val="FF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2" name="QC_5_EX.78_1#5d4351d22?pid=3c4ee4800&amp;color=0,0,0&amp;vtp=1&amp;bt=1&amp;bbb=1&amp;hb=1"/>
              <p:cNvSpPr>
                <a:spLocks noRot="1" noChangeAspect="1" noMove="1" noResize="1" noEditPoints="1" noAdjustHandles="1" noChangeArrowheads="1" noChangeShapeType="1" noTextEdit="1"/>
              </p:cNvSpPr>
              <p:nvPr/>
            </p:nvSpPr>
            <p:spPr>
              <a:xfrm>
                <a:off x="612648" y="486000"/>
                <a:ext cx="10963656" cy="3268599"/>
              </a:xfrm>
              <a:prstGeom prst="rect">
                <a:avLst/>
              </a:prstGeom>
              <a:blipFill>
                <a:blip r:embed="rId3"/>
                <a:stretch>
                  <a:fillRect l="-1724" r="-389" b="-5597"/>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name="Slide 42&amp;si=42">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5_AS.79_1#5d4351d22?pid=3c4ee4800&amp;color=0,0,0&amp;vtp=1&amp;bt=1&amp;bbb=1&amp;hb=1"/>
              <p:cNvSpPr/>
              <p:nvPr/>
            </p:nvSpPr>
            <p:spPr>
              <a:xfrm>
                <a:off x="612648" y="486000"/>
                <a:ext cx="10963656" cy="327260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根据带电粒子的运动轨迹可知，</a:t>
                </a:r>
                <a:r>
                  <a:rPr lang="en-US" altLang="zh-CN" sz="2400" b="0" i="0">
                    <a:solidFill>
                      <a:srgbClr val="FF0000"/>
                    </a:solidFill>
                    <a:latin typeface="Times New Roman" pitchFamily="34" charset="0"/>
                    <a:ea typeface="Microsoft Yahei" pitchFamily="34" charset="-122"/>
                    <a:cs typeface="Times New Roman" pitchFamily="34" charset="-120"/>
                  </a:rPr>
                  <a:t>带电粒子所受电场力的方向跟电场线共线，</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指向曲线弯曲的内侧</a:t>
                </a:r>
                <a:r>
                  <a:rPr lang="en-US" altLang="zh-CN" sz="2400" b="0" i="0" dirty="0">
                    <a:solidFill>
                      <a:srgbClr val="FF0000"/>
                    </a:solidFill>
                    <a:latin typeface="Times New Roman" pitchFamily="34" charset="0"/>
                    <a:ea typeface="Microsoft Yahei" pitchFamily="34" charset="-122"/>
                    <a:cs typeface="Times New Roman" pitchFamily="34" charset="-120"/>
                  </a:rPr>
                  <a:t>，由此可知，带电粒子与场源电荷电性相反，A错误；</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点处</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电场线比</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𝑏</m:t>
                    </m:r>
                  </m:oMath>
                </a14:m>
                <a:r>
                  <a:rPr lang="en-US" altLang="zh-CN" sz="2400" b="0" i="0" dirty="0">
                    <a:solidFill>
                      <a:srgbClr val="FF0000"/>
                    </a:solidFill>
                    <a:latin typeface="Times New Roman" pitchFamily="34" charset="0"/>
                    <a:ea typeface="Microsoft Yahei" pitchFamily="34" charset="-122"/>
                    <a:cs typeface="Times New Roman" pitchFamily="34" charset="-120"/>
                  </a:rPr>
                  <a:t>点处密，所以</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FF0000"/>
                    </a:solidFill>
                    <a:latin typeface="Times New Roman" pitchFamily="34" charset="0"/>
                    <a:ea typeface="Microsoft Yahei" pitchFamily="34" charset="-122"/>
                    <a:cs typeface="Times New Roman" pitchFamily="34" charset="-120"/>
                  </a:rPr>
                  <a:t>点电场强度较大，带电粒子在</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点所受电场力较大，</a:t>
                </a:r>
                <a:r>
                  <a:rPr lang="en-US" altLang="zh-CN" sz="2400" b="0" i="0">
                    <a:solidFill>
                      <a:srgbClr val="FF0000"/>
                    </a:solidFill>
                    <a:latin typeface="Times New Roman" pitchFamily="34" charset="0"/>
                    <a:ea typeface="Microsoft Yahei" pitchFamily="34" charset="-122"/>
                    <a:cs typeface="Times New Roman" pitchFamily="34" charset="-120"/>
                  </a:rPr>
                  <a:t>B正</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确</a:t>
                </a:r>
                <a:r>
                  <a:rPr lang="en-US" altLang="zh-CN" sz="2400" b="0" i="0" dirty="0">
                    <a:solidFill>
                      <a:srgbClr val="FF0000"/>
                    </a:solidFill>
                    <a:latin typeface="Times New Roman" pitchFamily="34" charset="0"/>
                    <a:ea typeface="Microsoft Yahei" pitchFamily="34" charset="-122"/>
                    <a:cs typeface="Times New Roman" pitchFamily="34" charset="-120"/>
                  </a:rPr>
                  <a:t>；假设带电粒子由</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FF0000"/>
                    </a:solidFill>
                    <a:latin typeface="Times New Roman" pitchFamily="34" charset="0"/>
                    <a:ea typeface="Microsoft Yahei" pitchFamily="34" charset="-122"/>
                    <a:cs typeface="Times New Roman" pitchFamily="34" charset="-120"/>
                  </a:rPr>
                  <a:t>点运动到</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𝑏</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点</a:t>
                </a:r>
                <a:r>
                  <a:rPr lang="en-US" altLang="zh-CN" sz="2400" b="0" i="0">
                    <a:solidFill>
                      <a:srgbClr val="FF0000"/>
                    </a:solidFill>
                    <a:latin typeface="Times New Roman" pitchFamily="34" charset="0"/>
                    <a:ea typeface="Microsoft Yahei" pitchFamily="34" charset="-122"/>
                    <a:cs typeface="Times New Roman" pitchFamily="34" charset="-120"/>
                  </a:rPr>
                  <a:t>，所受电场力方向与速度方向之间的夹角大于</a:t>
                </a:r>
              </a:p>
              <a:p>
                <a:pPr latinLnBrk="1">
                  <a:lnSpc>
                    <a:spcPts val="4400"/>
                  </a:lnSpc>
                </a:pPr>
                <a14:m>
                  <m:oMath xmlns:m="http://schemas.openxmlformats.org/officeDocument/2006/math">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90</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up>
                    </m:sSup>
                  </m:oMath>
                </a14:m>
                <a:r>
                  <a:rPr lang="en-US" altLang="zh-CN" sz="2400" b="0"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，电场力做负功，带电粒子的动能减少，速度减小，即</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e>
                      <m:sub>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k</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&gt;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e>
                      <m:sub>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k</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𝑏</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&gt;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𝑏</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同理可分析带电粒子由</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𝑏</m:t>
                    </m:r>
                  </m:oMath>
                </a14:m>
                <a:r>
                  <a:rPr lang="en-US" altLang="zh-CN" sz="2400" b="0" i="0" dirty="0">
                    <a:solidFill>
                      <a:srgbClr val="FF0000"/>
                    </a:solidFill>
                    <a:latin typeface="Times New Roman" pitchFamily="34" charset="0"/>
                    <a:ea typeface="Microsoft Yahei" pitchFamily="34" charset="-122"/>
                    <a:cs typeface="Times New Roman" pitchFamily="34" charset="-120"/>
                  </a:rPr>
                  <a:t>点运动到</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FF0000"/>
                    </a:solidFill>
                    <a:latin typeface="Times New Roman" pitchFamily="34" charset="0"/>
                    <a:ea typeface="Microsoft Yahei" pitchFamily="34" charset="-122"/>
                    <a:cs typeface="Times New Roman" pitchFamily="34" charset="-120"/>
                  </a:rPr>
                  <a:t>点时也有</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e>
                      <m:sub>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k</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&gt;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𝐸</m:t>
                        </m:r>
                      </m:e>
                      <m:sub>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k</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𝑏</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&gt;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𝑏</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，C正确，D错误。</a:t>
                </a:r>
                <a:endParaRPr lang="en-US" altLang="zh-CN" sz="2400" dirty="0"/>
              </a:p>
            </p:txBody>
          </p:sp>
        </mc:Choice>
        <mc:Fallback xmlns="">
          <p:sp>
            <p:nvSpPr>
              <p:cNvPr id="2" name="QC_5_AS.79_1#5d4351d22?pid=3c4ee4800&amp;color=0,0,0&amp;vtp=1&amp;bt=1&amp;bbb=1&amp;hb=1"/>
              <p:cNvSpPr>
                <a:spLocks noRot="1" noChangeAspect="1" noMove="1" noResize="1" noEditPoints="1" noAdjustHandles="1" noChangeArrowheads="1" noChangeShapeType="1" noTextEdit="1"/>
              </p:cNvSpPr>
              <p:nvPr/>
            </p:nvSpPr>
            <p:spPr>
              <a:xfrm>
                <a:off x="612648" y="486000"/>
                <a:ext cx="10963656" cy="3272600"/>
              </a:xfrm>
              <a:prstGeom prst="rect">
                <a:avLst/>
              </a:prstGeom>
              <a:blipFill>
                <a:blip r:embed="rId3"/>
                <a:stretch>
                  <a:fillRect l="-1724" r="-2280" b="-5400"/>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name="Slide 43&amp;si=43">
    <p:spTree>
      <p:nvGrpSpPr>
        <p:cNvPr id="1" name=""/>
        <p:cNvGrpSpPr/>
        <p:nvPr/>
      </p:nvGrpSpPr>
      <p:grpSpPr>
        <a:xfrm>
          <a:off x="0" y="0"/>
          <a:ext cx="0" cy="0"/>
          <a:chOff x="0" y="0"/>
          <a:chExt cx="0" cy="0"/>
        </a:xfrm>
      </p:grpSpPr>
      <p:pic>
        <p:nvPicPr>
          <p:cNvPr id="2" name="QC_5_BD.80_1#f0f472ba3?htil=6&amp;pid=3c4ee4800&amp;color=0,0,0&amp;tib=255,255,255&amp;vtp=1&amp;hs=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8578342" y="540863"/>
            <a:ext cx="3099816" cy="2240280"/>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C_5_BD.80_2#f0f472ba3?htil=6&amp;pid=3c4ee4800&amp;color=0,0,0&amp;vtp=1&amp;bt=1&amp;bbb=1&amp;hb=1&amp;hs=1"/>
              <p:cNvSpPr/>
              <p:nvPr/>
            </p:nvSpPr>
            <p:spPr>
              <a:xfrm>
                <a:off x="612648" y="486000"/>
                <a:ext cx="7772400" cy="21509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迁移应用3</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AE8CBB"/>
                    </a:solidFill>
                    <a:latin typeface="Times New Roman" pitchFamily="34" charset="0"/>
                    <a:ea typeface="Microsoft Yahei" pitchFamily="34" charset="-122"/>
                    <a:cs typeface="Times New Roman" pitchFamily="34" charset="-120"/>
                  </a:rPr>
                  <a:t>（2024·安徽百校联考</a:t>
                </a:r>
                <a:r>
                  <a:rPr lang="en-US" altLang="zh-CN" sz="2400" b="0" i="0">
                    <a:solidFill>
                      <a:srgbClr val="AE8CBB"/>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一带电粒子在电场中仅</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受静电力作用</a:t>
                </a:r>
                <a:r>
                  <a:rPr lang="en-US" altLang="zh-CN" sz="2400" b="0" i="0" dirty="0">
                    <a:solidFill>
                      <a:srgbClr val="000000"/>
                    </a:solidFill>
                    <a:latin typeface="Times New Roman" pitchFamily="34" charset="0"/>
                    <a:ea typeface="Microsoft Yahei" pitchFamily="34" charset="-122"/>
                    <a:cs typeface="Times New Roman" pitchFamily="34" charset="-120"/>
                  </a:rPr>
                  <a:t>，做初速度为零的直线运动，取该直线为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00" b="0" i="0" kern="0" spc="-99900">
                  <a:solidFill>
                    <a:srgbClr val="FFFFFF"/>
                  </a:solidFill>
                  <a:latin typeface="Times New Roman" pitchFamily="34" charset="0"/>
                  <a:ea typeface="Microsoft Yahei" pitchFamily="34" charset="-122"/>
                  <a:cs typeface="Times New Roman" pitchFamily="34" charset="-120"/>
                </a:endParaRP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轴</a:t>
                </a:r>
                <a:r>
                  <a:rPr lang="en-US" altLang="zh-CN" sz="2400" b="0" i="0" dirty="0">
                    <a:solidFill>
                      <a:srgbClr val="000000"/>
                    </a:solidFill>
                    <a:latin typeface="Times New Roman" pitchFamily="34" charset="0"/>
                    <a:ea typeface="Microsoft Yahei" pitchFamily="34" charset="-122"/>
                    <a:cs typeface="Times New Roman" pitchFamily="34" charset="-120"/>
                  </a:rPr>
                  <a:t>，起始点</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𝑂</m:t>
                    </m:r>
                  </m:oMath>
                </a14:m>
                <a:r>
                  <a:rPr lang="en-US" altLang="zh-CN" sz="2400" b="0" i="0" dirty="0">
                    <a:solidFill>
                      <a:srgbClr val="000000"/>
                    </a:solidFill>
                    <a:latin typeface="Times New Roman" pitchFamily="34" charset="0"/>
                    <a:ea typeface="Microsoft Yahei" pitchFamily="34" charset="-122"/>
                    <a:cs typeface="Times New Roman" pitchFamily="34" charset="-120"/>
                  </a:rPr>
                  <a:t>为坐标原点，其速度</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oMath>
                </a14:m>
                <a:r>
                  <a:rPr lang="en-US" altLang="zh-CN" sz="2400" b="0" i="0" dirty="0">
                    <a:solidFill>
                      <a:srgbClr val="000000"/>
                    </a:solidFill>
                    <a:latin typeface="Times New Roman" pitchFamily="34" charset="0"/>
                    <a:ea typeface="Microsoft Yahei" pitchFamily="34" charset="-122"/>
                    <a:cs typeface="Times New Roman" pitchFamily="34" charset="-120"/>
                  </a:rPr>
                  <a:t>与位移</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的关系如图所</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示</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则该电场的电场线分布可能是(</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3" name="QC_5_BD.80_2#f0f472ba3?htil=6&amp;pid=3c4ee4800&amp;color=0,0,0&amp;vtp=1&amp;bt=1&amp;bbb=1&amp;hb=1&amp;hs=1"/>
              <p:cNvSpPr>
                <a:spLocks noRot="1" noChangeAspect="1" noMove="1" noResize="1" noEditPoints="1" noAdjustHandles="1" noChangeArrowheads="1" noChangeShapeType="1" noTextEdit="1"/>
              </p:cNvSpPr>
              <p:nvPr/>
            </p:nvSpPr>
            <p:spPr>
              <a:xfrm>
                <a:off x="612648" y="486000"/>
                <a:ext cx="7772400" cy="2150999"/>
              </a:xfrm>
              <a:prstGeom prst="rect">
                <a:avLst/>
              </a:prstGeom>
              <a:blipFill>
                <a:blip r:embed="rId4"/>
                <a:stretch>
                  <a:fillRect l="-2431" r="-1725" b="-8499"/>
                </a:stretch>
              </a:blipFill>
              <a:ln/>
            </p:spPr>
            <p:txBody>
              <a:bodyPr/>
              <a:lstStyle/>
              <a:p>
                <a:r>
                  <a:rPr lang="zh-CN" altLang="en-US">
                    <a:noFill/>
                  </a:rPr>
                  <a:t> </a:t>
                </a:r>
              </a:p>
            </p:txBody>
          </p:sp>
        </mc:Fallback>
      </mc:AlternateContent>
      <p:sp>
        <p:nvSpPr>
          <p:cNvPr id="4" name="QC_5_AN.81_1#f0f472ba3.bracket?pid=3c4ee4800&amp;color=0,0,0&amp;vpa=33&amp;vtp=1"/>
          <p:cNvSpPr/>
          <p:nvPr/>
        </p:nvSpPr>
        <p:spPr>
          <a:xfrm>
            <a:off x="5429916" y="2150970"/>
            <a:ext cx="423863"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B</a:t>
            </a:r>
            <a:endParaRPr lang="en-US" altLang="zh-CN" sz="2400" dirty="0"/>
          </a:p>
        </p:txBody>
      </p:sp>
      <p:sp>
        <p:nvSpPr>
          <p:cNvPr id="5" name="QC_5_BD.80_3#f0f472ba3.choices?htil=6&amp;pid=3c4ee4800&amp;color=0,0,0&amp;vtp=1&amp;bbb=1&amp;hs=1"/>
          <p:cNvSpPr/>
          <p:nvPr/>
        </p:nvSpPr>
        <p:spPr>
          <a:xfrm>
            <a:off x="513842" y="2692751"/>
            <a:ext cx="7772400" cy="752793"/>
          </a:xfrm>
          <a:prstGeom prst="rect">
            <a:avLst/>
          </a:prstGeom>
          <a:noFill/>
          <a:ln/>
        </p:spPr>
        <p:txBody>
          <a:bodyPr wrap="none" lIns="0" tIns="0" rIns="0" bIns="0" rtlCol="0" anchor="t"/>
          <a:lstStyle/>
          <a:p>
            <a:pPr latinLnBrk="1">
              <a:lnSpc>
                <a:spcPts val="6700"/>
              </a:lnSpc>
              <a:tabLst>
                <a:tab pos="2032000" algn="l"/>
                <a:tab pos="4038600" algn="l"/>
                <a:tab pos="6057900" algn="l"/>
              </a:tabLst>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a:solidFill>
                  <a:srgbClr val="000000"/>
                </a:solidFill>
                <a:latin typeface="Times New Roman" pitchFamily="34" charset="0"/>
                <a:ea typeface="Microsoft Yahei" pitchFamily="34" charset="-122"/>
                <a:cs typeface="Times New Roman" pitchFamily="34" charset="-120"/>
              </a:rPr>
              <a:t>.</a:t>
            </a:r>
            <a:r>
              <a:rPr lang="en-US" altLang="zh-CN" sz="2400" b="1" i="0">
                <a:solidFill>
                  <a:srgbClr val="000000"/>
                </a:solidFill>
                <a:latin typeface="SimSun" pitchFamily="34" charset="0"/>
                <a:ea typeface="SimSun" pitchFamily="34" charset="-122"/>
                <a:cs typeface="SimSun" pitchFamily="34" charset="-120"/>
              </a:rPr>
              <a:t> </a:t>
            </a:r>
            <a:r>
              <a:rPr lang="en-US" altLang="zh-CN" sz="3050" b="0" i="0" kern="0" spc="-99900">
                <a:solidFill>
                  <a:srgbClr val="FFFFFF"/>
                </a:solidFill>
                <a:latin typeface="Times New Roman" pitchFamily="34" charset="0"/>
                <a:ea typeface="Microsoft Yahei" pitchFamily="34" charset="-122"/>
                <a:cs typeface="Times New Roman" pitchFamily="34" charset="-120"/>
              </a:rPr>
              <a:t> </a:t>
            </a:r>
            <a:r>
              <a:rPr lang="en-US" altLang="zh-CN" sz="900" b="0" i="0" kern="0">
                <a:solidFill>
                  <a:srgbClr val="FFFFFF"/>
                </a:solidFill>
                <a:latin typeface="SimSun" panose="02010600030101010101" pitchFamily="2" charset="-122"/>
                <a:ea typeface="Microsoft Yahei" pitchFamily="34" charset="-122"/>
                <a:cs typeface="Times New Roman" pitchFamily="34" charset="-120"/>
              </a:rPr>
              <a:t>                        </a:t>
            </a:r>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a:solidFill>
                  <a:srgbClr val="000000"/>
                </a:solidFill>
                <a:latin typeface="SimSun" pitchFamily="34" charset="0"/>
                <a:ea typeface="SimSun" pitchFamily="34" charset="-122"/>
                <a:cs typeface="SimSun" pitchFamily="34" charset="-120"/>
              </a:rPr>
              <a:t> </a:t>
            </a:r>
            <a:r>
              <a:rPr lang="en-US" altLang="zh-CN" sz="3550" b="0" i="0" kern="0" spc="-99900">
                <a:solidFill>
                  <a:srgbClr val="FFFFFF"/>
                </a:solidFill>
                <a:latin typeface="Times New Roman" pitchFamily="34" charset="0"/>
                <a:ea typeface="Microsoft Yahei" pitchFamily="34" charset="-122"/>
                <a:cs typeface="Times New Roman" pitchFamily="34" charset="-120"/>
              </a:rPr>
              <a:t> </a:t>
            </a:r>
            <a:r>
              <a:rPr lang="en-US" altLang="zh-CN" sz="900" b="0" i="0" kern="0">
                <a:solidFill>
                  <a:srgbClr val="FFFFFF"/>
                </a:solidFill>
                <a:latin typeface="SimSun" panose="02010600030101010101" pitchFamily="2" charset="-122"/>
                <a:ea typeface="Microsoft Yahei" pitchFamily="34" charset="-122"/>
                <a:cs typeface="Times New Roman" pitchFamily="34" charset="-120"/>
              </a:rPr>
              <a:t>                        </a:t>
            </a:r>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a:solidFill>
                  <a:srgbClr val="000000"/>
                </a:solidFill>
                <a:latin typeface="SimSun" pitchFamily="34" charset="0"/>
                <a:ea typeface="SimSun" pitchFamily="34" charset="-122"/>
                <a:cs typeface="SimSun" pitchFamily="34" charset="-120"/>
              </a:rPr>
              <a:t> </a:t>
            </a:r>
            <a:r>
              <a:rPr lang="en-US" altLang="zh-CN" sz="3700" b="0" i="0" kern="0" spc="-99900">
                <a:solidFill>
                  <a:srgbClr val="FFFFFF"/>
                </a:solidFill>
                <a:latin typeface="Times New Roman" pitchFamily="34" charset="0"/>
                <a:ea typeface="Microsoft Yahei" pitchFamily="34" charset="-122"/>
                <a:cs typeface="Times New Roman" pitchFamily="34" charset="-120"/>
              </a:rPr>
              <a:t> </a:t>
            </a:r>
            <a:r>
              <a:rPr lang="en-US" altLang="zh-CN" sz="900" b="0" i="0" kern="0">
                <a:solidFill>
                  <a:srgbClr val="FFFFFF"/>
                </a:solidFill>
                <a:latin typeface="SimSun" panose="02010600030101010101" pitchFamily="2" charset="-122"/>
                <a:ea typeface="Microsoft Yahei" pitchFamily="34" charset="-122"/>
                <a:cs typeface="Times New Roman" pitchFamily="34" charset="-120"/>
              </a:rPr>
              <a:t>                        </a:t>
            </a:r>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a:solidFill>
                  <a:srgbClr val="000000"/>
                </a:solidFill>
                <a:latin typeface="SimSun" pitchFamily="34" charset="0"/>
                <a:ea typeface="SimSun" pitchFamily="34" charset="-122"/>
                <a:cs typeface="SimSun" pitchFamily="34" charset="-120"/>
              </a:rPr>
              <a:t> </a:t>
            </a:r>
            <a:r>
              <a:rPr lang="en-US" altLang="zh-CN" sz="3850" b="0" i="0" kern="0" spc="-99900">
                <a:solidFill>
                  <a:srgbClr val="FFFFFF"/>
                </a:solidFill>
                <a:latin typeface="Times New Roman" pitchFamily="34" charset="0"/>
                <a:ea typeface="Microsoft Yahei" pitchFamily="34" charset="-122"/>
                <a:cs typeface="Times New Roman" pitchFamily="34" charset="-120"/>
              </a:rPr>
              <a:t> </a:t>
            </a:r>
            <a:r>
              <a:rPr lang="en-US" altLang="zh-CN" sz="900" b="0" i="0" kern="0">
                <a:solidFill>
                  <a:srgbClr val="FFFFFF"/>
                </a:solidFill>
                <a:latin typeface="SimSun" panose="02010600030101010101" pitchFamily="2" charset="-122"/>
                <a:ea typeface="Microsoft Yahei" pitchFamily="34" charset="-122"/>
                <a:cs typeface="Times New Roman" pitchFamily="34" charset="-120"/>
              </a:rPr>
              <a:t>                          </a:t>
            </a:r>
            <a:endParaRPr lang="en-US" altLang="zh-CN" sz="900" dirty="0">
              <a:latin typeface="SimSun" panose="02010600030101010101" pitchFamily="2" charset="-122"/>
            </a:endParaRPr>
          </a:p>
        </p:txBody>
      </p:sp>
      <p:pic>
        <p:nvPicPr>
          <p:cNvPr id="6" name="QC_5_BD.80_3#f0f472ba3.choice_image?htil=6&amp;pid=3c4ee4800&amp;color=0,0,0&amp;tib=255,255,255&amp;iip=1&amp;vtp=1" descr="preencoded.png"/>
          <p:cNvPicPr>
            <a:picLocks noChangeAspect="1"/>
          </p:cNvPicPr>
          <p:nvPr/>
        </p:nvPicPr>
        <p:blipFill>
          <a:blip r:embed="rId5">
            <a:clrChange>
              <a:clrFrom>
                <a:srgbClr val="FFFFFF"/>
              </a:clrFrom>
              <a:clrTo>
                <a:srgbClr val="FFFFFF">
                  <a:alpha val="0"/>
                </a:srgbClr>
              </a:clrTo>
            </a:clrChange>
          </a:blip>
          <a:stretch>
            <a:fillRect/>
          </a:stretch>
        </p:blipFill>
        <p:spPr>
          <a:xfrm>
            <a:off x="978440" y="2854803"/>
            <a:ext cx="1344168" cy="612648"/>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7" name="QC_5_BD.80_3#f0f472ba3.choice_image?htil=6&amp;pid=3c4ee4800&amp;color=0,0,0&amp;tib=255,255,255&amp;iip=2&amp;vtp=1" descr="preencoded.png"/>
          <p:cNvPicPr>
            <a:picLocks noChangeAspect="1"/>
          </p:cNvPicPr>
          <p:nvPr/>
        </p:nvPicPr>
        <p:blipFill>
          <a:blip r:embed="rId6">
            <a:clrChange>
              <a:clrFrom>
                <a:srgbClr val="FFFFFF"/>
              </a:clrFrom>
              <a:clrTo>
                <a:srgbClr val="FFFFFF">
                  <a:alpha val="0"/>
                </a:srgbClr>
              </a:clrTo>
            </a:clrChange>
          </a:blip>
          <a:stretch>
            <a:fillRect/>
          </a:stretch>
        </p:blipFill>
        <p:spPr>
          <a:xfrm>
            <a:off x="3002121" y="2754219"/>
            <a:ext cx="1325880" cy="713232"/>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8" name="QC_5_BD.80_3#f0f472ba3.choice_image?htil=6&amp;pid=3c4ee4800&amp;color=0,0,0&amp;tib=255,255,255&amp;iip=3&amp;vtp=1" descr="preencoded.png"/>
          <p:cNvPicPr>
            <a:picLocks noChangeAspect="1"/>
          </p:cNvPicPr>
          <p:nvPr/>
        </p:nvPicPr>
        <p:blipFill>
          <a:blip r:embed="rId7">
            <a:clrChange>
              <a:clrFrom>
                <a:srgbClr val="FFFFFF"/>
              </a:clrFrom>
              <a:clrTo>
                <a:srgbClr val="FFFFFF">
                  <a:alpha val="0"/>
                </a:srgbClr>
              </a:clrTo>
            </a:clrChange>
          </a:blip>
          <a:stretch>
            <a:fillRect/>
          </a:stretch>
        </p:blipFill>
        <p:spPr>
          <a:xfrm>
            <a:off x="5003324" y="2726787"/>
            <a:ext cx="1371600" cy="740664"/>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9" name="QC_5_BD.80_3#f0f472ba3.choice_image?htil=6&amp;pid=3c4ee4800&amp;color=0,0,0&amp;tib=255,255,255&amp;iip=4&amp;vtp=1" descr="preencoded.png"/>
          <p:cNvPicPr>
            <a:picLocks noChangeAspect="1"/>
          </p:cNvPicPr>
          <p:nvPr/>
        </p:nvPicPr>
        <p:blipFill>
          <a:blip r:embed="rId8">
            <a:clrChange>
              <a:clrFrom>
                <a:srgbClr val="FFFFFF"/>
              </a:clrFrom>
              <a:clrTo>
                <a:srgbClr val="FFFFFF">
                  <a:alpha val="0"/>
                </a:srgbClr>
              </a:clrTo>
            </a:clrChange>
          </a:blip>
          <a:stretch>
            <a:fillRect/>
          </a:stretch>
        </p:blipFill>
        <p:spPr>
          <a:xfrm>
            <a:off x="7024910" y="2690211"/>
            <a:ext cx="1481328" cy="777240"/>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10" name="QC_5_AS.82_1#f0f472ba3?pid=3c4ee4800&amp;color=0,0,0&amp;vtp=1&amp;bbb=1&amp;hb=1&amp;hs=1"/>
              <p:cNvSpPr/>
              <p:nvPr/>
            </p:nvSpPr>
            <p:spPr>
              <a:xfrm>
                <a:off x="612648" y="3455704"/>
                <a:ext cx="10963656" cy="215500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根据公式</a:t>
                </a:r>
                <a14:m>
                  <m:oMath xmlns:m="http://schemas.openxmlformats.org/officeDocument/2006/math">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Sup>
                      <m:sSub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ub>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b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𝑎𝑥</m:t>
                    </m:r>
                  </m:oMath>
                </a14:m>
                <a:r>
                  <a:rPr lang="en-US" altLang="zh-CN" sz="2400" b="0" i="0" dirty="0">
                    <a:solidFill>
                      <a:srgbClr val="FF0000"/>
                    </a:solidFill>
                    <a:latin typeface="Times New Roman" pitchFamily="34" charset="0"/>
                    <a:ea typeface="Microsoft Yahei" pitchFamily="34" charset="-122"/>
                    <a:cs typeface="Times New Roman" pitchFamily="34" charset="-120"/>
                  </a:rPr>
                  <a:t>可知，匀变速直线运动的</a:t>
                </a:r>
                <a14:m>
                  <m:oMath xmlns:m="http://schemas.openxmlformats.org/officeDocument/2006/math">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图像是一条直线，</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题图</a:t>
                </a:r>
                <a:r>
                  <a:rPr lang="en-US" altLang="zh-CN" sz="2400" b="0" i="0" dirty="0">
                    <a:solidFill>
                      <a:srgbClr val="FF0000"/>
                    </a:solidFill>
                    <a:latin typeface="Times New Roman" pitchFamily="34" charset="0"/>
                    <a:ea typeface="Microsoft Yahei" pitchFamily="34" charset="-122"/>
                    <a:cs typeface="Times New Roman" pitchFamily="34" charset="-120"/>
                  </a:rPr>
                  <a:t>v-x图像是直线，说明速度随着位移均匀增加，粒子做加速运动</a:t>
                </a:r>
                <a:r>
                  <a:rPr lang="en-US" altLang="zh-CN" sz="2400" b="0" i="0">
                    <a:solidFill>
                      <a:srgbClr val="FF0000"/>
                    </a:solidFill>
                    <a:latin typeface="Times New Roman" pitchFamily="34" charset="0"/>
                    <a:ea typeface="Microsoft Yahei" pitchFamily="34" charset="-122"/>
                    <a:cs typeface="Times New Roman" pitchFamily="34" charset="-120"/>
                  </a:rPr>
                  <a:t>，增加相等的</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速度需要的时间逐渐减小</a:t>
                </a:r>
                <a:r>
                  <a:rPr lang="en-US" altLang="zh-CN" sz="2400" b="0" i="0" dirty="0">
                    <a:solidFill>
                      <a:srgbClr val="FF0000"/>
                    </a:solidFill>
                    <a:latin typeface="Times New Roman" pitchFamily="34" charset="0"/>
                    <a:ea typeface="Microsoft Yahei" pitchFamily="34" charset="-122"/>
                    <a:cs typeface="Times New Roman" pitchFamily="34" charset="-120"/>
                  </a:rPr>
                  <a:t>，则加速度逐渐增大，粒子所受的电场力逐渐增大</a:t>
                </a:r>
                <a:r>
                  <a:rPr lang="en-US" altLang="zh-CN" sz="2400" b="0" i="0">
                    <a:solidFill>
                      <a:srgbClr val="FF0000"/>
                    </a:solidFill>
                    <a:latin typeface="Times New Roman" pitchFamily="34" charset="0"/>
                    <a:ea typeface="Microsoft Yahei" pitchFamily="34" charset="-122"/>
                    <a:cs typeface="Times New Roman" pitchFamily="34" charset="-120"/>
                  </a:rPr>
                  <a:t>，电</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场线越来越密集</a:t>
                </a:r>
                <a:r>
                  <a:rPr lang="en-US" altLang="zh-CN" sz="2400" b="0" i="0" dirty="0">
                    <a:solidFill>
                      <a:srgbClr val="FF0000"/>
                    </a:solidFill>
                    <a:latin typeface="Times New Roman" pitchFamily="34" charset="0"/>
                    <a:ea typeface="Microsoft Yahei" pitchFamily="34" charset="-122"/>
                    <a:cs typeface="Times New Roman" pitchFamily="34" charset="-120"/>
                  </a:rPr>
                  <a:t>，故选B。</a:t>
                </a:r>
                <a:endParaRPr lang="en-US" altLang="zh-CN" sz="2400" dirty="0"/>
              </a:p>
            </p:txBody>
          </p:sp>
        </mc:Choice>
        <mc:Fallback xmlns="">
          <p:sp>
            <p:nvSpPr>
              <p:cNvPr id="10" name="QC_5_AS.82_1#f0f472ba3?pid=3c4ee4800&amp;color=0,0,0&amp;vtp=1&amp;bbb=1&amp;hb=1&amp;hs=1"/>
              <p:cNvSpPr>
                <a:spLocks noRot="1" noChangeAspect="1" noMove="1" noResize="1" noEditPoints="1" noAdjustHandles="1" noChangeArrowheads="1" noChangeShapeType="1" noTextEdit="1"/>
              </p:cNvSpPr>
              <p:nvPr/>
            </p:nvSpPr>
            <p:spPr>
              <a:xfrm>
                <a:off x="612648" y="3455704"/>
                <a:ext cx="10963656" cy="2155000"/>
              </a:xfrm>
              <a:prstGeom prst="rect">
                <a:avLst/>
              </a:prstGeom>
              <a:blipFill>
                <a:blip r:embed="rId9"/>
                <a:stretch>
                  <a:fillRect l="-1724" b="-8499"/>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bg/>
                                          </p:spTgt>
                                        </p:tgtEl>
                                        <p:attrNameLst>
                                          <p:attrName>style.visibility</p:attrName>
                                        </p:attrNameLst>
                                      </p:cBhvr>
                                      <p:to>
                                        <p:strVal val="visible"/>
                                      </p:to>
                                    </p:set>
                                    <p:animEffect transition="in" filter="wipe(left)">
                                      <p:cBhvr>
                                        <p:cTn id="15" dur="500"/>
                                        <p:tgtEl>
                                          <p:spTgt spid="10">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500"/>
                                        <p:tgtEl>
                                          <p:spTgt spid="10">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wipe(left)">
                                      <p:cBhvr>
                                        <p:cTn id="21" dur="500"/>
                                        <p:tgtEl>
                                          <p:spTgt spid="10">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wipe(left)">
                                      <p:cBhvr>
                                        <p:cTn id="24" dur="500"/>
                                        <p:tgtEl>
                                          <p:spTgt spid="10">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left)">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10"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name="Slide 44&amp;si=44">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P_5#6318b050d?pid=3c4ee4800&amp;color=0,0,0&amp;vtp=1&amp;bt=1&amp;bbb=1&amp;hb=1"/>
              <p:cNvSpPr/>
              <p:nvPr/>
            </p:nvSpPr>
            <p:spPr>
              <a:xfrm>
                <a:off x="612648" y="486000"/>
                <a:ext cx="10963656" cy="2155000"/>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易错提醒</a:t>
                </a:r>
                <a:endParaRPr lang="en-US" altLang="zh-CN" sz="2400" dirty="0"/>
              </a:p>
              <a:p>
                <a:pPr latinLnBrk="1">
                  <a:lnSpc>
                    <a:spcPts val="4400"/>
                  </a:lnSpc>
                </a:pPr>
                <a:r>
                  <a:rPr lang="en-US" altLang="zh-CN" sz="2400" b="0" i="0">
                    <a:solidFill>
                      <a:srgbClr val="000000"/>
                    </a:solidFill>
                    <a:latin typeface="SimSun" panose="02010600030101010101" pitchFamily="2" charset="-122"/>
                    <a:ea typeface="楷体" pitchFamily="34" charset="-122"/>
                    <a:cs typeface="Times New Roman" pitchFamily="34" charset="-120"/>
                  </a:rPr>
                  <a:t>    </a:t>
                </a:r>
                <a:r>
                  <a:rPr lang="en-US" altLang="zh-CN" sz="2400" b="0" i="0">
                    <a:solidFill>
                      <a:srgbClr val="000000"/>
                    </a:solidFill>
                    <a:latin typeface="Times New Roman" pitchFamily="34" charset="0"/>
                    <a:ea typeface="楷体" pitchFamily="34" charset="-122"/>
                    <a:cs typeface="Times New Roman" pitchFamily="34" charset="-120"/>
                  </a:rPr>
                  <a:t>题目给出的是</a:t>
                </a:r>
                <a:r>
                  <a:rPr lang="en-US" altLang="zh-CN" sz="100" b="0" i="0" kern="0" spc="-99900" dirty="0">
                    <a:solidFill>
                      <a:srgbClr val="FFFFFF"/>
                    </a:solidFill>
                    <a:latin typeface="Times New Roman" pitchFamily="34" charset="0"/>
                    <a:ea typeface="Microsoft Yahei" pitchFamily="34" charset="-122"/>
                    <a:cs typeface="Times New Roman" pitchFamily="34" charset="-120"/>
                  </a:rPr>
                  <a:t>&lt;m&gt;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&lt;/m&gt;</a:t>
                </a:r>
                <a:r>
                  <a:rPr lang="en-US" altLang="zh-CN" sz="2400" b="0" i="0" dirty="0">
                    <a:solidFill>
                      <a:srgbClr val="000000"/>
                    </a:solidFill>
                    <a:latin typeface="Times New Roman" pitchFamily="34" charset="0"/>
                    <a:ea typeface="楷体" pitchFamily="34" charset="-122"/>
                    <a:cs typeface="Times New Roman" pitchFamily="34" charset="-120"/>
                  </a:rPr>
                  <a:t>图线</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楷体" pitchFamily="34" charset="-122"/>
                    <a:cs typeface="Times New Roman" pitchFamily="34" charset="-120"/>
                  </a:rPr>
                  <a:t>有别于</a:t>
                </a:r>
                <a:r>
                  <a:rPr lang="en-US" altLang="zh-CN" sz="100" b="0" i="0" kern="0" spc="-99900" dirty="0">
                    <a:solidFill>
                      <a:srgbClr val="FFFFFF"/>
                    </a:solidFill>
                    <a:latin typeface="Times New Roman" pitchFamily="34" charset="0"/>
                    <a:ea typeface="Microsoft Yahei" pitchFamily="34" charset="-122"/>
                    <a:cs typeface="Times New Roman" pitchFamily="34" charset="-120"/>
                  </a:rPr>
                  <a:t>&lt;m&gt;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𝑡</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&lt;/m&gt;</a:t>
                </a:r>
                <a:r>
                  <a:rPr lang="en-US" altLang="zh-CN" sz="2400" b="0" i="0" dirty="0">
                    <a:solidFill>
                      <a:srgbClr val="000000"/>
                    </a:solidFill>
                    <a:latin typeface="Times New Roman" pitchFamily="34" charset="0"/>
                    <a:ea typeface="楷体" pitchFamily="34" charset="-122"/>
                    <a:cs typeface="Times New Roman" pitchFamily="34" charset="-120"/>
                  </a:rPr>
                  <a:t>图线的斜率表示加速度</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100" b="0" i="0" kern="0" spc="-99900" dirty="0">
                    <a:solidFill>
                      <a:srgbClr val="FFFFFF"/>
                    </a:solidFill>
                    <a:latin typeface="Times New Roman" pitchFamily="34" charset="0"/>
                    <a:ea typeface="Microsoft Yahei" pitchFamily="34" charset="-122"/>
                    <a:cs typeface="Times New Roman" pitchFamily="34" charset="-120"/>
                  </a:rPr>
                  <a:t>&lt;m&gt;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&lt;/m</a:t>
                </a:r>
                <a:r>
                  <a:rPr lang="en-US" altLang="zh-CN" sz="100" b="0" i="0" kern="0" spc="-99900">
                    <a:solidFill>
                      <a:srgbClr val="FFFFFF"/>
                    </a:solidFill>
                    <a:latin typeface="Times New Roman" pitchFamily="34" charset="0"/>
                    <a:ea typeface="Microsoft Yahei" pitchFamily="34" charset="-122"/>
                    <a:cs typeface="Times New Roman" pitchFamily="34" charset="-120"/>
                  </a:rPr>
                  <a:t>&gt;</a:t>
                </a:r>
                <a:r>
                  <a:rPr lang="en-US" altLang="zh-CN" sz="2400" b="0" i="0">
                    <a:solidFill>
                      <a:srgbClr val="000000"/>
                    </a:solidFill>
                    <a:latin typeface="Times New Roman" pitchFamily="34" charset="0"/>
                    <a:ea typeface="楷体" pitchFamily="34" charset="-122"/>
                    <a:cs typeface="Times New Roman" pitchFamily="34" charset="-120"/>
                  </a:rPr>
                  <a:t>图线的斜</a:t>
                </a:r>
              </a:p>
              <a:p>
                <a:pPr latinLnBrk="1">
                  <a:lnSpc>
                    <a:spcPts val="4400"/>
                  </a:lnSpc>
                </a:pPr>
                <a:r>
                  <a:rPr lang="en-US" altLang="zh-CN" sz="2400" b="0" i="0">
                    <a:solidFill>
                      <a:srgbClr val="000000"/>
                    </a:solidFill>
                    <a:latin typeface="Times New Roman" pitchFamily="34" charset="0"/>
                    <a:ea typeface="楷体" pitchFamily="34" charset="-122"/>
                    <a:cs typeface="Times New Roman" pitchFamily="34" charset="-120"/>
                  </a:rPr>
                  <a:t>率并不表示加速度</a:t>
                </a:r>
                <a:r>
                  <a:rPr lang="en-US" altLang="zh-CN" sz="2400" b="0" i="0">
                    <a:solidFill>
                      <a:srgbClr val="000000"/>
                    </a:solidFill>
                    <a:latin typeface="Times New Roman" pitchFamily="34" charset="0"/>
                    <a:ea typeface="Microsoft Yahei" pitchFamily="34" charset="-122"/>
                    <a:cs typeface="Times New Roman" pitchFamily="34" charset="-120"/>
                  </a:rPr>
                  <a:t>。</a:t>
                </a:r>
              </a:p>
            </p:txBody>
          </p:sp>
        </mc:Choice>
        <mc:Fallback>
          <p:sp>
            <p:nvSpPr>
              <p:cNvPr id="2" name="P_5#6318b050d?pid=3c4ee4800&amp;color=0,0,0&amp;vtp=1&amp;bt=1&amp;bbb=1&amp;hb=1"/>
              <p:cNvSpPr>
                <a:spLocks noRot="1" noChangeAspect="1" noMove="1" noResize="1" noEditPoints="1" noAdjustHandles="1" noChangeArrowheads="1" noChangeShapeType="1" noTextEdit="1"/>
              </p:cNvSpPr>
              <p:nvPr/>
            </p:nvSpPr>
            <p:spPr>
              <a:xfrm>
                <a:off x="612648" y="486000"/>
                <a:ext cx="10963656" cy="2155000"/>
              </a:xfrm>
              <a:prstGeom prst="rect">
                <a:avLst/>
              </a:prstGeom>
              <a:blipFill>
                <a:blip r:embed="rId3"/>
                <a:stretch>
                  <a:fillRect l="-1724" r="-1279"/>
                </a:stretch>
              </a:blipFill>
              <a:ln/>
            </p:spPr>
            <p:txBody>
              <a:bodyPr/>
              <a:lstStyle/>
              <a:p>
                <a:r>
                  <a:rPr lang="zh-CN" altLang="en-US">
                    <a:noFill/>
                  </a:rPr>
                  <a:t> </a:t>
                </a:r>
              </a:p>
            </p:txBody>
          </p:sp>
        </mc:Fallback>
      </mc:AlternateContent>
    </p:spTree>
  </p:cSld>
  <p:clrMapOvr>
    <a:masterClrMapping/>
  </p:clrMapOvr>
  <p:transition>
    <p:split dir="in"/>
  </p:transition>
</p:sld>
</file>

<file path=ppt/slides/slide5.xml><?xml version="1.0" encoding="utf-8"?>
<p:sld xmlns:a="http://schemas.openxmlformats.org/drawingml/2006/main" xmlns:r="http://schemas.openxmlformats.org/officeDocument/2006/relationships" xmlns:p="http://schemas.openxmlformats.org/presentationml/2006/main">
  <p:cSld name="Slide 5&amp;si=5">
    <p:spTree>
      <p:nvGrpSpPr>
        <p:cNvPr id="1" name=""/>
        <p:cNvGrpSpPr/>
        <p:nvPr/>
      </p:nvGrpSpPr>
      <p:grpSpPr>
        <a:xfrm>
          <a:off x="0" y="0"/>
          <a:ext cx="0" cy="0"/>
          <a:chOff x="0" y="0"/>
          <a:chExt cx="0" cy="0"/>
        </a:xfrm>
      </p:grpSpPr>
      <p:sp>
        <p:nvSpPr>
          <p:cNvPr id="2" name="P_3#ff05ab6c1?pid=0c26920bc&amp;color=0,0,0&amp;vtp=1&amp;bt=1&amp;bbb=1&amp;hb=1"/>
          <p:cNvSpPr/>
          <p:nvPr/>
        </p:nvSpPr>
        <p:spPr>
          <a:xfrm>
            <a:off x="612648" y="486000"/>
            <a:ext cx="10963656" cy="2709799"/>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课标要求</a:t>
            </a:r>
            <a:endParaRPr lang="en-US" altLang="zh-CN" sz="2400" dirty="0"/>
          </a:p>
          <a:p>
            <a:pPr latinLnBrk="1">
              <a:lnSpc>
                <a:spcPts val="4400"/>
              </a:lnSpc>
            </a:pPr>
            <a:r>
              <a:rPr lang="en-US" altLang="zh-CN" sz="2400" b="0" i="0">
                <a:solidFill>
                  <a:srgbClr val="000000"/>
                </a:solidFill>
                <a:latin typeface="SimSun" panose="02010600030101010101" pitchFamily="2" charset="-122"/>
                <a:ea typeface="楷体" pitchFamily="34" charset="-122"/>
                <a:cs typeface="Times New Roman" pitchFamily="34" charset="-120"/>
              </a:rPr>
              <a:t>    </a:t>
            </a:r>
            <a:r>
              <a:rPr lang="en-US" altLang="zh-CN" sz="2400" b="0" i="0">
                <a:solidFill>
                  <a:srgbClr val="000000"/>
                </a:solidFill>
                <a:latin typeface="Times New Roman" pitchFamily="34" charset="0"/>
                <a:ea typeface="楷体" pitchFamily="34" charset="-122"/>
                <a:cs typeface="Times New Roman" pitchFamily="34" charset="-120"/>
              </a:rPr>
              <a:t>通过实验</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楷体" pitchFamily="34" charset="-122"/>
                <a:cs typeface="Times New Roman" pitchFamily="34" charset="-120"/>
              </a:rPr>
              <a:t>了解静电现象</a:t>
            </a: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楷体" pitchFamily="34" charset="-122"/>
                <a:cs typeface="Times New Roman" pitchFamily="34" charset="-120"/>
              </a:rPr>
              <a:t>能用原子结构模型和电荷守恒的知识分析静电现</a:t>
            </a:r>
          </a:p>
          <a:p>
            <a:pPr latinLnBrk="1">
              <a:lnSpc>
                <a:spcPts val="4400"/>
              </a:lnSpc>
            </a:pPr>
            <a:r>
              <a:rPr lang="en-US" altLang="zh-CN" sz="2400" b="0" i="0">
                <a:solidFill>
                  <a:srgbClr val="000000"/>
                </a:solidFill>
                <a:latin typeface="Times New Roman" pitchFamily="34" charset="0"/>
                <a:ea typeface="楷体" pitchFamily="34" charset="-122"/>
                <a:cs typeface="Times New Roman" pitchFamily="34" charset="-120"/>
              </a:rPr>
              <a:t>象</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楷体" pitchFamily="34" charset="-122"/>
                <a:cs typeface="Times New Roman" pitchFamily="34" charset="-120"/>
              </a:rPr>
              <a:t>知道点电荷模型</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楷体" pitchFamily="34" charset="-122"/>
                <a:cs typeface="Times New Roman" pitchFamily="34" charset="-120"/>
              </a:rPr>
              <a:t>知道两个点电荷间相互作用的规律</a:t>
            </a: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楷体" pitchFamily="34" charset="-122"/>
                <a:cs typeface="Times New Roman" pitchFamily="34" charset="-120"/>
              </a:rPr>
              <a:t>体会探究库仑定律过</a:t>
            </a:r>
          </a:p>
          <a:p>
            <a:pPr latinLnBrk="1">
              <a:lnSpc>
                <a:spcPts val="4400"/>
              </a:lnSpc>
            </a:pPr>
            <a:r>
              <a:rPr lang="en-US" altLang="zh-CN" sz="2400" b="0" i="0">
                <a:solidFill>
                  <a:srgbClr val="000000"/>
                </a:solidFill>
                <a:latin typeface="Times New Roman" pitchFamily="34" charset="0"/>
                <a:ea typeface="楷体" pitchFamily="34" charset="-122"/>
                <a:cs typeface="Times New Roman" pitchFamily="34" charset="-120"/>
              </a:rPr>
              <a:t>程中的科学思想和方法</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楷体" pitchFamily="34" charset="-122"/>
                <a:cs typeface="Times New Roman" pitchFamily="34" charset="-120"/>
              </a:rPr>
              <a:t>知道电场是一种物质</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楷体" pitchFamily="34" charset="-122"/>
                <a:cs typeface="Times New Roman" pitchFamily="34" charset="-120"/>
              </a:rPr>
              <a:t>了解电场强度</a:t>
            </a: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楷体" pitchFamily="34" charset="-122"/>
                <a:cs typeface="Times New Roman" pitchFamily="34" charset="-120"/>
              </a:rPr>
              <a:t>体会用物理量之</a:t>
            </a:r>
          </a:p>
          <a:p>
            <a:pPr latinLnBrk="1">
              <a:lnSpc>
                <a:spcPts val="4200"/>
              </a:lnSpc>
            </a:pPr>
            <a:r>
              <a:rPr lang="en-US" altLang="zh-CN" sz="2400" b="0" i="0">
                <a:solidFill>
                  <a:srgbClr val="000000"/>
                </a:solidFill>
                <a:latin typeface="Times New Roman" pitchFamily="34" charset="0"/>
                <a:ea typeface="楷体" pitchFamily="34" charset="-122"/>
                <a:cs typeface="Times New Roman" pitchFamily="34" charset="-120"/>
              </a:rPr>
              <a:t>比定义新物理量的方法</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楷体" pitchFamily="34" charset="-122"/>
                <a:cs typeface="Times New Roman" pitchFamily="34" charset="-120"/>
              </a:rPr>
              <a:t>会用电场线描述电场</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p:txBody>
      </p:sp>
    </p:spTree>
  </p:cSld>
  <p:clrMapOvr>
    <a:masterClrMapping/>
  </p:clrMapOvr>
  <p:transition>
    <p:split dir="in"/>
  </p:transition>
</p:sld>
</file>

<file path=ppt/slides/slide6.xml><?xml version="1.0" encoding="utf-8"?>
<p:sld xmlns:a="http://schemas.openxmlformats.org/drawingml/2006/main" xmlns:r="http://schemas.openxmlformats.org/officeDocument/2006/relationships" xmlns:p="http://schemas.openxmlformats.org/presentationml/2006/main">
  <p:cSld name="Slide 6&amp;si=6">
    <p:spTree>
      <p:nvGrpSpPr>
        <p:cNvPr id="1" name=""/>
        <p:cNvGrpSpPr/>
        <p:nvPr/>
      </p:nvGrpSpPr>
      <p:grpSpPr>
        <a:xfrm>
          <a:off x="0" y="0"/>
          <a:ext cx="0" cy="0"/>
          <a:chOff x="0" y="0"/>
          <a:chExt cx="0" cy="0"/>
        </a:xfrm>
      </p:grpSpPr>
      <p:sp>
        <p:nvSpPr>
          <p:cNvPr id="2" name="C_3_BD#4577dd2a8.fixed?pid=0c26920bc&amp;color=0,0,0&amp;vtp=1&amp;bbb=1"/>
          <p:cNvSpPr/>
          <p:nvPr/>
        </p:nvSpPr>
        <p:spPr>
          <a:xfrm>
            <a:off x="0" y="2157984"/>
            <a:ext cx="12188952" cy="1435608"/>
          </a:xfrm>
          <a:prstGeom prst="rect">
            <a:avLst/>
          </a:prstGeom>
          <a:noFill/>
          <a:ln/>
        </p:spPr>
        <p:txBody>
          <a:bodyPr wrap="none" lIns="0" tIns="0" rIns="0" bIns="0" rtlCol="0" anchor="ctr"/>
          <a:lstStyle/>
          <a:p>
            <a:pPr algn="ctr" latinLnBrk="1">
              <a:lnSpc>
                <a:spcPts val="5900"/>
              </a:lnSpc>
            </a:pPr>
            <a:r>
              <a:rPr lang="en-US" altLang="zh-CN" sz="4800" b="1" i="0" dirty="0">
                <a:solidFill>
                  <a:srgbClr val="000000"/>
                </a:solidFill>
                <a:latin typeface="微软雅黑" pitchFamily="34" charset="0"/>
                <a:ea typeface="微软雅黑" pitchFamily="34" charset="-122"/>
                <a:cs typeface="微软雅黑" pitchFamily="34" charset="-120"/>
              </a:rPr>
              <a:t>必备知识·强基固本</a:t>
            </a:r>
            <a:endParaRPr lang="en-US" altLang="zh-CN" sz="4800" dirty="0"/>
          </a:p>
        </p:txBody>
      </p:sp>
    </p:spTree>
  </p:cSld>
  <p:clrMapOvr>
    <a:masterClrMapping/>
  </p:clrMapOvr>
  <p:transition>
    <p:split dir="in"/>
  </p:transition>
</p:sld>
</file>

<file path=ppt/slides/slide7.xml><?xml version="1.0" encoding="utf-8"?>
<p:sld xmlns:a="http://schemas.openxmlformats.org/drawingml/2006/main" xmlns:r="http://schemas.openxmlformats.org/officeDocument/2006/relationships" xmlns:p="http://schemas.openxmlformats.org/presentationml/2006/main">
  <p:cSld name="Slide 7&amp;si=7">
    <p:spTree>
      <p:nvGrpSpPr>
        <p:cNvPr id="1" name=""/>
        <p:cNvGrpSpPr/>
        <p:nvPr/>
      </p:nvGrpSpPr>
      <p:grpSpPr>
        <a:xfrm>
          <a:off x="0" y="0"/>
          <a:ext cx="0" cy="0"/>
          <a:chOff x="0" y="0"/>
          <a:chExt cx="0" cy="0"/>
        </a:xfrm>
      </p:grpSpPr>
      <p:sp>
        <p:nvSpPr>
          <p:cNvPr id="2" name="C_4_BD#317a3348d?pid=4577dd2a8&amp;color=0,0,0&amp;vtp=1&amp;bt=1&amp;bbb=1"/>
          <p:cNvSpPr/>
          <p:nvPr/>
        </p:nvSpPr>
        <p:spPr>
          <a:xfrm>
            <a:off x="612648" y="486000"/>
            <a:ext cx="10963656" cy="995680"/>
          </a:xfrm>
          <a:prstGeom prst="rect">
            <a:avLst/>
          </a:prstGeom>
          <a:noFill/>
          <a:ln/>
        </p:spPr>
        <p:txBody>
          <a:bodyPr wrap="none" lIns="0" tIns="0" rIns="0" bIns="0" rtlCol="0" anchor="t"/>
          <a:lstStyle/>
          <a:p>
            <a:pPr algn="l" latinLnBrk="1">
              <a:lnSpc>
                <a:spcPts val="5000"/>
              </a:lnSpc>
            </a:pPr>
            <a:r>
              <a:rPr lang="en-US" altLang="zh-CN" sz="2800" b="1" i="0" dirty="0">
                <a:solidFill>
                  <a:srgbClr val="000000"/>
                </a:solidFill>
                <a:latin typeface="Times New Roman" pitchFamily="34" charset="0"/>
                <a:ea typeface="Microsoft Yahei" pitchFamily="34" charset="-122"/>
                <a:cs typeface="Times New Roman" pitchFamily="34" charset="-120"/>
              </a:rPr>
              <a:t>一、电荷和电荷守恒定律</a:t>
            </a:r>
            <a:endParaRPr lang="en-US" altLang="zh-CN" sz="2800" dirty="0">
              <a:solidFill>
                <a:srgbClr val="000000"/>
              </a:solidFill>
            </a:endParaRPr>
          </a:p>
        </p:txBody>
      </p:sp>
      <mc:AlternateContent xmlns:mc="http://schemas.openxmlformats.org/markup-compatibility/2006" xmlns:a14="http://schemas.microsoft.com/office/drawing/2010/main">
        <mc:Choice Requires="a14">
          <p:sp>
            <p:nvSpPr>
              <p:cNvPr id="3" name="QB_5_BD.1_1#898759b0a?pid=317a3348d&amp;color=0,0,0&amp;vtp=1&amp;bbb=1"/>
              <p:cNvSpPr/>
              <p:nvPr/>
            </p:nvSpPr>
            <p:spPr>
              <a:xfrm>
                <a:off x="612648" y="1121661"/>
                <a:ext cx="10963656" cy="1596390"/>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1.</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1" i="0" dirty="0">
                    <a:solidFill>
                      <a:srgbClr val="000000"/>
                    </a:solidFill>
                    <a:latin typeface="Times New Roman" pitchFamily="34" charset="0"/>
                    <a:ea typeface="Microsoft Yahei" pitchFamily="34" charset="-122"/>
                    <a:cs typeface="Times New Roman" pitchFamily="34" charset="-120"/>
                  </a:rPr>
                  <a:t>元电荷：</a:t>
                </a:r>
                <a14:m>
                  <m:oMath xmlns:m="http://schemas.openxmlformats.org/officeDocument/2006/math">
                    <m:r>
                      <a:rPr lang="en-US" altLang="zh-CN" sz="2400" b="0" i="0" dirty="0" smtClean="0">
                        <a:solidFill>
                          <a:srgbClr val="000000"/>
                        </a:solidFill>
                        <a:latin typeface="Cambria Math" panose="02040503050406030204" pitchFamily="18" charset="0"/>
                        <a:ea typeface="Microsoft Yahei" pitchFamily="34" charset="-122"/>
                        <a:cs typeface="Times New Roman" pitchFamily="34" charset="-120"/>
                      </a:rPr>
                      <m:t>𝑒</m:t>
                    </m:r>
                    <m:r>
                      <a:rPr lang="en-US" altLang="zh-CN" sz="2400" b="0" i="0" dirty="0" smtClean="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i="0">
                    <a:solidFill>
                      <a:srgbClr val="000000"/>
                    </a:solidFill>
                    <a:latin typeface="SimSun" pitchFamily="34" charset="0"/>
                    <a:ea typeface="SimSun" pitchFamily="34" charset="-122"/>
                    <a:cs typeface="SimSun" pitchFamily="34" charset="-120"/>
                  </a:rPr>
                  <a:t>_______________</a:t>
                </a:r>
                <a:r>
                  <a:rPr lang="en-US" altLang="zh-CN" sz="2400" b="0" i="0">
                    <a:solidFill>
                      <a:srgbClr val="000000"/>
                    </a:solidFill>
                    <a:latin typeface="Times New Roman" pitchFamily="34" charset="0"/>
                    <a:ea typeface="Microsoft Yahei" pitchFamily="34" charset="-122"/>
                    <a:cs typeface="Times New Roman" pitchFamily="34" charset="-120"/>
                  </a:rPr>
                  <a:t>，自然界中最小的电荷量。</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AE8CBB"/>
                    </a:solidFill>
                    <a:effectLst/>
                    <a:uLnTx/>
                    <a:uFillTx/>
                    <a:latin typeface="Times New Roman" pitchFamily="34" charset="0"/>
                    <a:ea typeface="Microsoft Yahei" pitchFamily="34" charset="-122"/>
                    <a:cs typeface="Times New Roman" pitchFamily="34" charset="-120"/>
                  </a:rPr>
                  <a:t>2.</a:t>
                </a:r>
                <a:r>
                  <a:rPr kumimoji="0" lang="en-US" altLang="zh-CN" sz="2400" b="1" i="0" u="none" strike="noStrike" kern="1200" cap="none" spc="0" normalizeH="0" baseline="0" noProof="0">
                    <a:ln>
                      <a:noFill/>
                    </a:ln>
                    <a:solidFill>
                      <a:srgbClr val="AE8CBB"/>
                    </a:solidFill>
                    <a:effectLst/>
                    <a:uLnTx/>
                    <a:uFillTx/>
                    <a:latin typeface="SimSun" pitchFamily="34" charset="0"/>
                    <a:ea typeface="SimSun" pitchFamily="34" charset="-122"/>
                    <a:cs typeface="SimSun" pitchFamily="34" charset="-120"/>
                  </a:rPr>
                  <a:t> </a:t>
                </a:r>
                <a:r>
                  <a:rPr kumimoji="0" lang="en-US" altLang="zh-CN" sz="2400" b="1"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点电荷：</a:t>
                </a:r>
                <a:r>
                  <a:rPr kumimoji="0" lang="en-US" altLang="zh-CN" sz="2400" b="0" i="0" u="none" strike="noStrike" kern="1200" cap="none" spc="0" normalizeH="0" baseline="0" noProof="0">
                    <a:ln>
                      <a:noFill/>
                    </a:ln>
                    <a:solidFill>
                      <a:srgbClr val="000000"/>
                    </a:solidFill>
                    <a:effectLst/>
                    <a:uLnTx/>
                    <a:uFillTx/>
                    <a:latin typeface="SimSun" pitchFamily="34" charset="0"/>
                    <a:ea typeface="SimSun" pitchFamily="34" charset="-122"/>
                    <a:cs typeface="SimSun" pitchFamily="34" charset="-120"/>
                  </a:rPr>
                  <a:t>____________</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及电荷分布状况对研究问题的影响可忽略不计的带电体</a:t>
                </a:r>
              </a:p>
              <a:p>
                <a:pPr marL="0" marR="0" lvl="0" indent="0" defTabSz="914400" rtl="0" eaLnBrk="1" fontAlgn="auto" latinLnBrk="1" hangingPunct="1">
                  <a:lnSpc>
                    <a:spcPts val="42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称为点电荷。</a:t>
                </a:r>
                <a:endParaRPr lang="en-US" altLang="zh-CN" sz="2400" dirty="0">
                  <a:solidFill>
                    <a:srgbClr val="000000"/>
                  </a:solidFill>
                </a:endParaRPr>
              </a:p>
            </p:txBody>
          </p:sp>
        </mc:Choice>
        <mc:Fallback xmlns="">
          <p:sp>
            <p:nvSpPr>
              <p:cNvPr id="3" name="QB_5_BD.1_1#898759b0a?pid=317a3348d&amp;color=0,0,0&amp;vtp=1&amp;bbb=1"/>
              <p:cNvSpPr>
                <a:spLocks noRot="1" noChangeAspect="1" noMove="1" noResize="1" noEditPoints="1" noAdjustHandles="1" noChangeArrowheads="1" noChangeShapeType="1" noTextEdit="1"/>
              </p:cNvSpPr>
              <p:nvPr/>
            </p:nvSpPr>
            <p:spPr>
              <a:xfrm>
                <a:off x="612648" y="1121661"/>
                <a:ext cx="10963656" cy="1596390"/>
              </a:xfrm>
              <a:prstGeom prst="rect">
                <a:avLst/>
              </a:prstGeom>
              <a:blipFill>
                <a:blip r:embed="rId3"/>
                <a:stretch>
                  <a:fillRect l="-1724" b="-11069"/>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QB_5_AN.2_1#898759b0a.blank?pid=317a3348d&amp;color=0,0,0&amp;vpa=1&amp;vtp=1&amp;bbb=1"/>
              <p:cNvSpPr/>
              <p:nvPr/>
            </p:nvSpPr>
            <p:spPr>
              <a:xfrm>
                <a:off x="2681986" y="1180055"/>
                <a:ext cx="2288096" cy="362966"/>
              </a:xfrm>
              <a:prstGeom prst="rect">
                <a:avLst/>
              </a:prstGeom>
              <a:noFill/>
              <a:ln/>
            </p:spPr>
            <p:txBody>
              <a:bodyPr wrap="none" lIns="0" tIns="0" rIns="0" bIns="0" rtlCol="0" anchor="t"/>
              <a:lstStyle/>
              <a:p>
                <a:pPr algn="ctr" latinLnBrk="1">
                  <a:lnSpc>
                    <a:spcPts val="3100"/>
                  </a:lnSpc>
                </a:pPr>
                <a14:m>
                  <m:oMath xmlns:m="http://schemas.openxmlformats.org/officeDocument/2006/math">
                    <m:r>
                      <a:rPr lang="en-US" altLang="zh-CN" sz="2400" b="1" i="0" dirty="0" smtClean="0">
                        <a:solidFill>
                          <a:srgbClr val="FF0000"/>
                        </a:solidFill>
                        <a:latin typeface="Cambria Math" panose="02040503050406030204" pitchFamily="18" charset="0"/>
                        <a:ea typeface="KaiTi" pitchFamily="34" charset="-122"/>
                        <a:cs typeface="Times New Roman" pitchFamily="34" charset="-120"/>
                      </a:rPr>
                      <m:t>𝟏</m:t>
                    </m:r>
                    <m:r>
                      <a:rPr lang="en-US" altLang="zh-CN" sz="2400" b="1" i="0" dirty="0" smtClean="0">
                        <a:solidFill>
                          <a:srgbClr val="FF0000"/>
                        </a:solidFill>
                        <a:latin typeface="Cambria Math" panose="02040503050406030204" pitchFamily="18" charset="0"/>
                        <a:ea typeface="KaiTi" pitchFamily="34" charset="-122"/>
                        <a:cs typeface="Times New Roman" pitchFamily="34" charset="-120"/>
                      </a:rPr>
                      <m:t>.</m:t>
                    </m:r>
                    <m:r>
                      <a:rPr lang="en-US" altLang="zh-CN" sz="2400" b="1" i="0" dirty="0" smtClean="0">
                        <a:solidFill>
                          <a:srgbClr val="FF0000"/>
                        </a:solidFill>
                        <a:latin typeface="Cambria Math" panose="02040503050406030204" pitchFamily="18" charset="0"/>
                        <a:ea typeface="KaiTi" pitchFamily="34" charset="-122"/>
                        <a:cs typeface="Times New Roman" pitchFamily="34" charset="-120"/>
                      </a:rPr>
                      <m:t>𝟔𝟎</m:t>
                    </m:r>
                    <m:r>
                      <a:rPr lang="en-US" altLang="zh-CN" sz="2400" b="1" i="0" dirty="0" smtClean="0">
                        <a:solidFill>
                          <a:srgbClr val="FF0000"/>
                        </a:solidFill>
                        <a:latin typeface="Cambria Math" panose="02040503050406030204" pitchFamily="18" charset="0"/>
                        <a:ea typeface="KaiTi" pitchFamily="34" charset="-122"/>
                        <a:cs typeface="Times New Roman" pitchFamily="34" charset="-120"/>
                      </a:rPr>
                      <m:t>×</m:t>
                    </m:r>
                    <m:sSup>
                      <m:sSupPr>
                        <m:ctrlPr>
                          <a:rPr lang="en-US" altLang="zh-CN" sz="2400" b="1" i="1" dirty="0" smtClean="0">
                            <a:solidFill>
                              <a:srgbClr val="FF0000"/>
                            </a:solidFill>
                            <a:latin typeface="Cambria Math" panose="02040503050406030204" pitchFamily="18" charset="0"/>
                            <a:ea typeface="KaiTi" pitchFamily="34" charset="-122"/>
                            <a:cs typeface="Times New Roman" pitchFamily="34" charset="-120"/>
                          </a:rPr>
                        </m:ctrlPr>
                      </m:sSupPr>
                      <m:e>
                        <m:r>
                          <a:rPr lang="en-US" altLang="zh-CN" sz="2400" b="1" i="0" dirty="0">
                            <a:solidFill>
                              <a:srgbClr val="FF0000"/>
                            </a:solidFill>
                            <a:latin typeface="Cambria Math" panose="02040503050406030204" pitchFamily="18" charset="0"/>
                            <a:ea typeface="KaiTi" pitchFamily="34" charset="-122"/>
                            <a:cs typeface="Times New Roman" pitchFamily="34" charset="-120"/>
                          </a:rPr>
                          <m:t>𝟏𝟎</m:t>
                        </m:r>
                      </m:e>
                      <m:sup>
                        <m:r>
                          <a:rPr lang="en-US" altLang="zh-CN" sz="2400" b="1" i="0" dirty="0">
                            <a:solidFill>
                              <a:srgbClr val="FF0000"/>
                            </a:solidFill>
                            <a:latin typeface="Cambria Math" panose="02040503050406030204" pitchFamily="18" charset="0"/>
                            <a:ea typeface="KaiTi" pitchFamily="34" charset="-122"/>
                            <a:cs typeface="Times New Roman" pitchFamily="34" charset="-120"/>
                          </a:rPr>
                          <m:t>−</m:t>
                        </m:r>
                        <m:r>
                          <a:rPr lang="en-US" altLang="zh-CN" sz="2400" b="1" i="0" dirty="0">
                            <a:solidFill>
                              <a:srgbClr val="FF0000"/>
                            </a:solidFill>
                            <a:latin typeface="Cambria Math" panose="02040503050406030204" pitchFamily="18" charset="0"/>
                            <a:ea typeface="KaiTi" pitchFamily="34" charset="-122"/>
                            <a:cs typeface="Times New Roman" pitchFamily="34" charset="-120"/>
                          </a:rPr>
                          <m:t>𝟏𝟗</m:t>
                        </m:r>
                      </m:sup>
                    </m:sSup>
                    <m:r>
                      <a:rPr lang="en-US" altLang="zh-CN" sz="2400" b="1" i="0" dirty="0" smtClean="0">
                        <a:solidFill>
                          <a:srgbClr val="FF0000"/>
                        </a:solidFill>
                        <a:latin typeface="Cambria Math" panose="02040503050406030204" pitchFamily="18" charset="0"/>
                        <a:ea typeface="KaiTi" pitchFamily="34" charset="-122"/>
                        <a:cs typeface="Times New Roman" pitchFamily="34" charset="-120"/>
                      </a:rPr>
                      <m:t> </m:t>
                    </m:r>
                    <m:r>
                      <a:rPr lang="en-US" altLang="zh-CN" sz="2400" b="1" i="0" dirty="0" smtClean="0">
                        <a:solidFill>
                          <a:srgbClr val="FF0000"/>
                        </a:solidFill>
                        <a:latin typeface="Cambria Math" panose="02040503050406030204" pitchFamily="18" charset="0"/>
                        <a:ea typeface="KaiTi" pitchFamily="34" charset="-122"/>
                        <a:cs typeface="Times New Roman" pitchFamily="34" charset="-120"/>
                      </a:rPr>
                      <m:t>𝐂</m:t>
                    </m:r>
                    <m:r>
                      <a:rPr lang="en-US" altLang="zh-CN" sz="2400" b="1" i="0" dirty="0" smtClean="0">
                        <a:solidFill>
                          <a:srgbClr val="FF0000"/>
                        </a:solidFill>
                        <a:latin typeface="Cambria Math" panose="02040503050406030204" pitchFamily="18" charset="0"/>
                        <a:ea typeface="KaiTi" pitchFamily="34" charset="-122"/>
                        <a:cs typeface="Times New Roman" pitchFamily="34" charset="-120"/>
                      </a:rPr>
                      <m:t> </m:t>
                    </m:r>
                  </m:oMath>
                </a14:m>
                <a:r>
                  <a:rPr lang="en-US" altLang="zh-CN" sz="100" b="1" i="0" kern="0" spc="-99900" dirty="0">
                    <a:solidFill>
                      <a:srgbClr val="FFFFFF"/>
                    </a:solidFill>
                    <a:latin typeface="Times New Roman" pitchFamily="34" charset="0"/>
                    <a:ea typeface="KaiTi" pitchFamily="34" charset="-122"/>
                    <a:cs typeface="Times New Roman" pitchFamily="34" charset="-120"/>
                  </a:rPr>
                  <a:t> </a:t>
                </a:r>
                <a:endParaRPr lang="en-US" altLang="zh-CN" sz="100" dirty="0"/>
              </a:p>
            </p:txBody>
          </p:sp>
        </mc:Choice>
        <mc:Fallback xmlns="">
          <p:sp>
            <p:nvSpPr>
              <p:cNvPr id="4" name="QB_5_AN.2_1#898759b0a.blank?pid=317a3348d&amp;color=0,0,0&amp;vpa=1&amp;vtp=1&amp;bbb=1"/>
              <p:cNvSpPr>
                <a:spLocks noRot="1" noChangeAspect="1" noMove="1" noResize="1" noEditPoints="1" noAdjustHandles="1" noChangeArrowheads="1" noChangeShapeType="1" noTextEdit="1"/>
              </p:cNvSpPr>
              <p:nvPr/>
            </p:nvSpPr>
            <p:spPr>
              <a:xfrm>
                <a:off x="2681986" y="1180055"/>
                <a:ext cx="2288096" cy="362966"/>
              </a:xfrm>
              <a:prstGeom prst="rect">
                <a:avLst/>
              </a:prstGeom>
              <a:blipFill>
                <a:blip r:embed="rId4"/>
                <a:stretch>
                  <a:fillRect/>
                </a:stretch>
              </a:blipFill>
              <a:ln/>
            </p:spPr>
            <p:txBody>
              <a:bodyPr/>
              <a:lstStyle/>
              <a:p>
                <a:r>
                  <a:rPr lang="zh-CN" altLang="en-US">
                    <a:noFill/>
                  </a:rPr>
                  <a:t> </a:t>
                </a:r>
              </a:p>
            </p:txBody>
          </p:sp>
        </mc:Fallback>
      </mc:AlternateContent>
      <p:sp>
        <p:nvSpPr>
          <p:cNvPr id="6" name="QB_5_AN.4_1#898759b0a.blank?pid=317a3348d&amp;color=0,0,0&amp;vpa=2&amp;vtp=1&amp;bbb=1"/>
          <p:cNvSpPr/>
          <p:nvPr/>
        </p:nvSpPr>
        <p:spPr>
          <a:xfrm>
            <a:off x="2231104" y="1652521"/>
            <a:ext cx="1752600"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形状和大小</a:t>
            </a:r>
            <a:endParaRPr lang="en-US" altLang="zh-CN" sz="2400" dirty="0">
              <a:solidFill>
                <a:srgbClr val="FF0000"/>
              </a:solidFill>
            </a:endParaRPr>
          </a:p>
        </p:txBody>
      </p:sp>
      <p:sp>
        <p:nvSpPr>
          <p:cNvPr id="7" name="QB_5_BD.5_1#d44ca4d6a?pid=317a3348d&amp;color=0,0,0&amp;vtp=1&amp;bbb=1&amp;hb=1"/>
          <p:cNvSpPr/>
          <p:nvPr/>
        </p:nvSpPr>
        <p:spPr>
          <a:xfrm>
            <a:off x="612648" y="2772762"/>
            <a:ext cx="10963656" cy="15921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3.</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1" i="0" dirty="0">
                <a:solidFill>
                  <a:srgbClr val="000000"/>
                </a:solidFill>
                <a:latin typeface="Times New Roman" pitchFamily="34" charset="0"/>
                <a:ea typeface="Microsoft Yahei" pitchFamily="34" charset="-122"/>
                <a:cs typeface="Times New Roman" pitchFamily="34" charset="-120"/>
              </a:rPr>
              <a:t>电荷守恒定律：</a:t>
            </a:r>
            <a:r>
              <a:rPr lang="en-US" altLang="zh-CN" sz="2400" b="0" i="0" dirty="0">
                <a:solidFill>
                  <a:srgbClr val="000000"/>
                </a:solidFill>
                <a:latin typeface="Times New Roman" pitchFamily="34" charset="0"/>
                <a:ea typeface="Microsoft Yahei" pitchFamily="34" charset="-122"/>
                <a:cs typeface="Times New Roman" pitchFamily="34" charset="-120"/>
              </a:rPr>
              <a:t>电荷既不会创生，也不会消灭</a:t>
            </a:r>
            <a:r>
              <a:rPr lang="en-US" altLang="zh-CN" sz="2400" b="0" i="0">
                <a:solidFill>
                  <a:srgbClr val="000000"/>
                </a:solidFill>
                <a:latin typeface="Times New Roman" pitchFamily="34" charset="0"/>
                <a:ea typeface="Microsoft Yahei" pitchFamily="34" charset="-122"/>
                <a:cs typeface="Times New Roman" pitchFamily="34" charset="-120"/>
              </a:rPr>
              <a:t>，它只能从一个物体转移到另一</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个物体</a:t>
            </a:r>
            <a:r>
              <a:rPr lang="en-US" altLang="zh-CN" sz="2400" b="0" i="0" dirty="0">
                <a:solidFill>
                  <a:srgbClr val="000000"/>
                </a:solidFill>
                <a:latin typeface="Times New Roman" pitchFamily="34" charset="0"/>
                <a:ea typeface="Microsoft Yahei" pitchFamily="34" charset="-122"/>
                <a:cs typeface="Times New Roman" pitchFamily="34" charset="-120"/>
              </a:rPr>
              <a:t>，或者从物体的一部分转移到另一部分；在转移过程中</a:t>
            </a:r>
            <a:r>
              <a:rPr lang="en-US" altLang="zh-CN" sz="2400" b="0" i="0">
                <a:solidFill>
                  <a:srgbClr val="000000"/>
                </a:solidFill>
                <a:latin typeface="Times New Roman" pitchFamily="34" charset="0"/>
                <a:ea typeface="Microsoft Yahei" pitchFamily="34" charset="-122"/>
                <a:cs typeface="Times New Roman" pitchFamily="34" charset="-120"/>
              </a:rPr>
              <a:t>，电荷的总量</a:t>
            </a:r>
            <a:r>
              <a:rPr lang="en-US" altLang="zh-CN" sz="2400" i="0">
                <a:solidFill>
                  <a:srgbClr val="000000"/>
                </a:solidFill>
                <a:latin typeface="SimSun" pitchFamily="34" charset="0"/>
                <a:ea typeface="SimSun" pitchFamily="34" charset="-122"/>
                <a:cs typeface="SimSun" pitchFamily="34" charset="-120"/>
              </a:rPr>
              <a:t>_____</a:t>
            </a:r>
          </a:p>
          <a:p>
            <a:pPr latinLnBrk="1">
              <a:lnSpc>
                <a:spcPts val="4200"/>
              </a:lnSpc>
            </a:pPr>
            <a:r>
              <a:rPr lang="en-US" altLang="zh-CN" sz="2400" i="0">
                <a:solidFill>
                  <a:srgbClr val="000000"/>
                </a:solidFill>
                <a:latin typeface="SimSun" pitchFamily="34" charset="0"/>
                <a:ea typeface="SimSun" pitchFamily="34" charset="-122"/>
                <a:cs typeface="SimSun" pitchFamily="34" charset="-120"/>
              </a:rPr>
              <a:t>_____</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solidFill>
                <a:srgbClr val="000000"/>
              </a:solidFill>
            </a:endParaRPr>
          </a:p>
        </p:txBody>
      </p:sp>
      <p:sp>
        <p:nvSpPr>
          <p:cNvPr id="8" name="QB_5_AN.6_1#d44ca4d6a.blank?pid=317a3348d&amp;color=0,0,0&amp;vpa=3&amp;vtp=1&amp;bbb=1&amp;hb=1"/>
          <p:cNvSpPr/>
          <p:nvPr/>
        </p:nvSpPr>
        <p:spPr>
          <a:xfrm>
            <a:off x="612648" y="3303622"/>
            <a:ext cx="10963656" cy="1034669"/>
          </a:xfrm>
          <a:prstGeom prst="rect">
            <a:avLst/>
          </a:prstGeom>
          <a:noFill/>
          <a:ln/>
        </p:spPr>
        <p:txBody>
          <a:bodyPr wrap="square" lIns="0" tIns="0" rIns="0" bIns="0" rtlCol="0" anchor="t"/>
          <a:lstStyle/>
          <a:p>
            <a:pPr latinLnBrk="1">
              <a:lnSpc>
                <a:spcPct val="150000"/>
              </a:lnSpc>
            </a:pPr>
            <a:r>
              <a:rPr lang="en-US" altLang="zh-CN" sz="2400" b="1" i="0">
                <a:solidFill>
                  <a:srgbClr val="FF0000"/>
                </a:solidFill>
                <a:latin typeface="SimSun" panose="02010600030101010101" pitchFamily="2" charset="-122"/>
                <a:ea typeface="KaiTi" pitchFamily="34" charset="-122"/>
                <a:cs typeface="Times New Roman" pitchFamily="34" charset="-120"/>
              </a:rPr>
              <a:t>                                                                   </a:t>
            </a:r>
            <a:r>
              <a:rPr lang="en-US" altLang="zh-CN" sz="2400" b="1" i="0">
                <a:solidFill>
                  <a:srgbClr val="FF0000"/>
                </a:solidFill>
                <a:latin typeface="Times New Roman" pitchFamily="34" charset="0"/>
                <a:ea typeface="KaiTi" pitchFamily="34" charset="-122"/>
                <a:cs typeface="Times New Roman" pitchFamily="34" charset="-120"/>
              </a:rPr>
              <a:t>保持不变</a:t>
            </a:r>
            <a:endParaRPr lang="en-US" altLang="zh-CN" sz="2400" dirty="0">
              <a:solidFill>
                <a:srgbClr val="FF0000"/>
              </a:solidFill>
            </a:endParaRPr>
          </a:p>
        </p:txBody>
      </p:sp>
      <p:sp>
        <p:nvSpPr>
          <p:cNvPr id="9" name="QB_5_BD.7_1#71c61a23c?pid=317a3348d&amp;color=0,0,0&amp;vtp=1&amp;bbb=1"/>
          <p:cNvSpPr/>
          <p:nvPr/>
        </p:nvSpPr>
        <p:spPr>
          <a:xfrm>
            <a:off x="612648" y="4427953"/>
            <a:ext cx="10963656" cy="10333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4.</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起电方式：</a:t>
            </a:r>
            <a:r>
              <a:rPr lang="en-US" altLang="zh-CN" sz="2400" i="0">
                <a:solidFill>
                  <a:srgbClr val="000000"/>
                </a:solidFill>
                <a:latin typeface="SimSun" pitchFamily="34" charset="0"/>
                <a:ea typeface="SimSun" pitchFamily="34" charset="-122"/>
                <a:cs typeface="SimSun" pitchFamily="34" charset="-120"/>
              </a:rPr>
              <a:t>__________</a:t>
            </a: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i="0">
                <a:solidFill>
                  <a:srgbClr val="000000"/>
                </a:solidFill>
                <a:latin typeface="SimSun" pitchFamily="34" charset="0"/>
                <a:ea typeface="SimSun" pitchFamily="34" charset="-122"/>
                <a:cs typeface="SimSun" pitchFamily="34" charset="-120"/>
              </a:rPr>
              <a:t>__________</a:t>
            </a:r>
            <a:r>
              <a:rPr lang="en-US" altLang="zh-CN" sz="2400" b="0" i="0">
                <a:solidFill>
                  <a:srgbClr val="000000"/>
                </a:solidFill>
                <a:latin typeface="Times New Roman" pitchFamily="34" charset="0"/>
                <a:ea typeface="Microsoft Yahei" pitchFamily="34" charset="-122"/>
                <a:cs typeface="Times New Roman" pitchFamily="34" charset="-120"/>
              </a:rPr>
              <a:t>、感应起电。</a:t>
            </a:r>
          </a:p>
          <a:p>
            <a:pPr marL="0" marR="0" lvl="0" indent="0" defTabSz="914400" rtl="0" eaLnBrk="1" fontAlgn="auto" latinLnBrk="1" hangingPunct="1">
              <a:lnSpc>
                <a:spcPts val="42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AE8CBB"/>
                </a:solidFill>
                <a:effectLst/>
                <a:uLnTx/>
                <a:uFillTx/>
                <a:latin typeface="Times New Roman" pitchFamily="34" charset="0"/>
                <a:ea typeface="Microsoft Yahei" pitchFamily="34" charset="-122"/>
                <a:cs typeface="Times New Roman" pitchFamily="34" charset="-120"/>
              </a:rPr>
              <a:t>5.</a:t>
            </a:r>
            <a:r>
              <a:rPr kumimoji="0" lang="en-US" altLang="zh-CN" sz="2400" b="1" i="0" u="none" strike="noStrike" kern="1200" cap="none" spc="0" normalizeH="0" baseline="0" noProof="0">
                <a:ln>
                  <a:noFill/>
                </a:ln>
                <a:solidFill>
                  <a:srgbClr val="AE8CBB"/>
                </a:solidFill>
                <a:effectLst/>
                <a:uLnTx/>
                <a:uFillTx/>
                <a:latin typeface="SimSun" pitchFamily="34" charset="0"/>
                <a:ea typeface="SimSun" pitchFamily="34" charset="-122"/>
                <a:cs typeface="SimSun" pitchFamily="34" charset="-120"/>
              </a:rPr>
              <a:t> </a:t>
            </a:r>
            <a:r>
              <a:rPr kumimoji="0" lang="en-US" altLang="zh-CN" sz="2400" b="1"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带电实质：</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物体</a:t>
            </a:r>
            <a:r>
              <a:rPr kumimoji="0" lang="en-US" altLang="zh-CN" sz="2400" b="0" i="0" u="none" strike="noStrike" kern="1200" cap="none" spc="0" normalizeH="0" baseline="0" noProof="0">
                <a:ln>
                  <a:noFill/>
                </a:ln>
                <a:solidFill>
                  <a:srgbClr val="000000"/>
                </a:solidFill>
                <a:effectLst/>
                <a:uLnTx/>
                <a:uFillTx/>
                <a:latin typeface="SimSun" pitchFamily="34" charset="0"/>
                <a:ea typeface="SimSun" pitchFamily="34" charset="-122"/>
                <a:cs typeface="SimSun" pitchFamily="34" charset="-120"/>
              </a:rPr>
              <a:t>__________</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a:t>
            </a:r>
            <a:endParaRPr lang="en-US" altLang="zh-CN" sz="2400" dirty="0">
              <a:solidFill>
                <a:srgbClr val="000000"/>
              </a:solidFill>
            </a:endParaRPr>
          </a:p>
        </p:txBody>
      </p:sp>
      <p:sp>
        <p:nvSpPr>
          <p:cNvPr id="10" name="QB_5_AN.8_1#71c61a23c.blank?pid=317a3348d&amp;color=0,0,0&amp;vpa=4&amp;vtp=1&amp;bbb=1"/>
          <p:cNvSpPr/>
          <p:nvPr/>
        </p:nvSpPr>
        <p:spPr>
          <a:xfrm>
            <a:off x="2535904" y="4400013"/>
            <a:ext cx="1446213"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摩擦起电</a:t>
            </a:r>
            <a:endParaRPr lang="en-US" altLang="zh-CN" sz="2400" dirty="0">
              <a:solidFill>
                <a:srgbClr val="FF0000"/>
              </a:solidFill>
            </a:endParaRPr>
          </a:p>
        </p:txBody>
      </p:sp>
      <p:sp>
        <p:nvSpPr>
          <p:cNvPr id="11" name="QB_5_AN.9_1#71c61a23c.blank?pid=317a3348d&amp;color=0,0,0&amp;vpa=5&amp;vtp=1&amp;bbb=1"/>
          <p:cNvSpPr/>
          <p:nvPr/>
        </p:nvSpPr>
        <p:spPr>
          <a:xfrm>
            <a:off x="4364705" y="4400013"/>
            <a:ext cx="1446213"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接触起电</a:t>
            </a:r>
            <a:endParaRPr lang="en-US" altLang="zh-CN" sz="2400" dirty="0">
              <a:solidFill>
                <a:srgbClr val="FF0000"/>
              </a:solidFill>
            </a:endParaRPr>
          </a:p>
        </p:txBody>
      </p:sp>
      <p:sp>
        <p:nvSpPr>
          <p:cNvPr id="13" name="QB_5_AN.11_1#71c61a23c.blank?pid=317a3348d&amp;color=0,0,0&amp;vpa=6&amp;vtp=1&amp;bbb=1"/>
          <p:cNvSpPr/>
          <p:nvPr/>
        </p:nvSpPr>
        <p:spPr>
          <a:xfrm>
            <a:off x="3145505" y="4937223"/>
            <a:ext cx="1446213"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得失电子</a:t>
            </a:r>
            <a:endParaRPr lang="en-US" altLang="zh-CN" sz="2400" dirty="0">
              <a:solidFill>
                <a:srgbClr val="FF0000"/>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wipe(left)">
                                      <p:cBhvr>
                                        <p:cTn id="23" dur="500"/>
                                        <p:tgtEl>
                                          <p:spTgt spid="8">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left)">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bg/>
                                          </p:spTgt>
                                        </p:tgtEl>
                                        <p:attrNameLst>
                                          <p:attrName>style.visibility</p:attrName>
                                        </p:attrNameLst>
                                      </p:cBhvr>
                                      <p:to>
                                        <p:strVal val="visible"/>
                                      </p:to>
                                    </p:set>
                                    <p:animEffect transition="in" filter="wipe(left)">
                                      <p:cBhvr>
                                        <p:cTn id="31" dur="500"/>
                                        <p:tgtEl>
                                          <p:spTgt spid="10">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left)">
                                      <p:cBhvr>
                                        <p:cTn id="34" dur="500"/>
                                        <p:tgtEl>
                                          <p:spTgt spid="1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bg/>
                                          </p:spTgt>
                                        </p:tgtEl>
                                        <p:attrNameLst>
                                          <p:attrName>style.visibility</p:attrName>
                                        </p:attrNameLst>
                                      </p:cBhvr>
                                      <p:to>
                                        <p:strVal val="visible"/>
                                      </p:to>
                                    </p:set>
                                    <p:animEffect transition="in" filter="wipe(left)">
                                      <p:cBhvr>
                                        <p:cTn id="39" dur="500"/>
                                        <p:tgtEl>
                                          <p:spTgt spid="11">
                                            <p:bg/>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wipe(left)">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bg/>
                                          </p:spTgt>
                                        </p:tgtEl>
                                        <p:attrNameLst>
                                          <p:attrName>style.visibility</p:attrName>
                                        </p:attrNameLst>
                                      </p:cBhvr>
                                      <p:to>
                                        <p:strVal val="visible"/>
                                      </p:to>
                                    </p:set>
                                    <p:animEffect transition="in" filter="wipe(left)">
                                      <p:cBhvr>
                                        <p:cTn id="47" dur="500"/>
                                        <p:tgtEl>
                                          <p:spTgt spid="13">
                                            <p:bg/>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3">
                                            <p:txEl>
                                              <p:pRg st="0" end="0"/>
                                            </p:txEl>
                                          </p:spTgt>
                                        </p:tgtEl>
                                        <p:attrNameLst>
                                          <p:attrName>style.visibility</p:attrName>
                                        </p:attrNameLst>
                                      </p:cBhvr>
                                      <p:to>
                                        <p:strVal val="visible"/>
                                      </p:to>
                                    </p:set>
                                    <p:animEffect transition="in" filter="wipe(left)">
                                      <p:cBhvr>
                                        <p:cTn id="5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P spid="8" grpId="0" build="p" animBg="1"/>
      <p:bldP spid="10" grpId="0" build="p" animBg="1"/>
      <p:bldP spid="11" grpId="0" build="p" animBg="1"/>
      <p:bldP spid="1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name="Slide 8&amp;si=8">
    <p:spTree>
      <p:nvGrpSpPr>
        <p:cNvPr id="1" name=""/>
        <p:cNvGrpSpPr/>
        <p:nvPr/>
      </p:nvGrpSpPr>
      <p:grpSpPr>
        <a:xfrm>
          <a:off x="0" y="0"/>
          <a:ext cx="0" cy="0"/>
          <a:chOff x="0" y="0"/>
          <a:chExt cx="0" cy="0"/>
        </a:xfrm>
      </p:grpSpPr>
      <p:sp>
        <p:nvSpPr>
          <p:cNvPr id="2" name="C_4_BD#034a9eb17?pid=4577dd2a8&amp;color=0,0,0&amp;vtp=1&amp;bt=1&amp;bbb=1"/>
          <p:cNvSpPr/>
          <p:nvPr/>
        </p:nvSpPr>
        <p:spPr>
          <a:xfrm>
            <a:off x="612648" y="486000"/>
            <a:ext cx="10963656" cy="995680"/>
          </a:xfrm>
          <a:prstGeom prst="rect">
            <a:avLst/>
          </a:prstGeom>
          <a:noFill/>
          <a:ln/>
        </p:spPr>
        <p:txBody>
          <a:bodyPr wrap="none" lIns="0" tIns="0" rIns="0" bIns="0" rtlCol="0" anchor="t"/>
          <a:lstStyle/>
          <a:p>
            <a:pPr algn="l" latinLnBrk="1">
              <a:lnSpc>
                <a:spcPts val="5000"/>
              </a:lnSpc>
            </a:pPr>
            <a:r>
              <a:rPr lang="en-US" altLang="zh-CN" sz="2800" b="1" i="0" dirty="0">
                <a:solidFill>
                  <a:srgbClr val="000000"/>
                </a:solidFill>
                <a:latin typeface="Times New Roman" pitchFamily="34" charset="0"/>
                <a:ea typeface="Microsoft Yahei" pitchFamily="34" charset="-122"/>
                <a:cs typeface="Times New Roman" pitchFamily="34" charset="-120"/>
              </a:rPr>
              <a:t>二、库仑定律</a:t>
            </a:r>
            <a:endParaRPr lang="en-US" altLang="zh-CN" sz="2800" dirty="0">
              <a:solidFill>
                <a:srgbClr val="000000"/>
              </a:solidFill>
            </a:endParaRPr>
          </a:p>
        </p:txBody>
      </p:sp>
      <mc:AlternateContent xmlns:mc="http://schemas.openxmlformats.org/markup-compatibility/2006" xmlns:a14="http://schemas.microsoft.com/office/drawing/2010/main">
        <mc:Choice Requires="a14">
          <p:graphicFrame>
            <p:nvGraphicFramePr>
              <p:cNvPr id="9" name="QB_5_BD.12_1#be7ec5a66?colgroup=4,30&amp;pid=034a9eb17&amp;color=0,0,0&amp;vtp=1&amp;bbb=1&amp;hb=1"/>
              <p:cNvGraphicFramePr>
                <a:graphicFrameLocks noGrp="1"/>
              </p:cNvGraphicFramePr>
              <p:nvPr>
                <p:extLst>
                  <p:ext uri="{D42A27DB-BD31-4B8C-83A1-F6EECF244321}">
                    <p14:modId xmlns:p14="http://schemas.microsoft.com/office/powerpoint/2010/main" val="2092754211"/>
                  </p:ext>
                </p:extLst>
              </p:nvPr>
            </p:nvGraphicFramePr>
            <p:xfrm>
              <a:off x="612648" y="1190342"/>
              <a:ext cx="10963656" cy="3579178"/>
            </p:xfrm>
            <a:graphic>
              <a:graphicData uri="http://schemas.openxmlformats.org/drawingml/2006/table">
                <a:tbl>
                  <a:tblPr/>
                  <a:tblGrid>
                    <a:gridCol w="1536192">
                      <a:extLst>
                        <a:ext uri="{9D8B030D-6E8A-4147-A177-3AD203B41FA5}">
                          <a16:colId xmlns:a16="http://schemas.microsoft.com/office/drawing/2014/main" val="20000"/>
                        </a:ext>
                      </a:extLst>
                    </a:gridCol>
                    <a:gridCol w="9427464">
                      <a:extLst>
                        <a:ext uri="{9D8B030D-6E8A-4147-A177-3AD203B41FA5}">
                          <a16:colId xmlns:a16="http://schemas.microsoft.com/office/drawing/2014/main" val="20001"/>
                        </a:ext>
                      </a:extLst>
                    </a:gridCol>
                  </a:tblGrid>
                  <a:tr h="1449832">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内容</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dirty="0">
                              <a:solidFill>
                                <a:srgbClr val="000000"/>
                              </a:solidFill>
                              <a:latin typeface="Times New Roman" pitchFamily="34" charset="0"/>
                              <a:ea typeface="Microsoft Yahei" pitchFamily="34" charset="-122"/>
                              <a:cs typeface="Times New Roman" pitchFamily="34" charset="-120"/>
                            </a:rPr>
                            <a:t>真空中两个静止点电荷之间的相互作用力</a:t>
                          </a:r>
                          <a:r>
                            <a:rPr lang="en-US" altLang="zh-CN" sz="2400" b="0" i="0" spc="-10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与它们的</a:t>
                          </a:r>
                          <a:r>
                            <a:rPr lang="en-US" altLang="zh-CN" sz="2400" i="0">
                              <a:solidFill>
                                <a:srgbClr val="000000"/>
                              </a:solidFill>
                              <a:latin typeface="SimSun" pitchFamily="34" charset="0"/>
                              <a:ea typeface="SimSun" pitchFamily="34" charset="-122"/>
                              <a:cs typeface="SimSun" pitchFamily="34" charset="-120"/>
                            </a:rPr>
                            <a:t>______________</a:t>
                          </a:r>
                        </a:p>
                        <a:p>
                          <a:pPr marL="0" indent="0" algn="l" latinLnBrk="1" hangingPunct="0">
                            <a:lnSpc>
                              <a:spcPts val="3800"/>
                            </a:lnSpc>
                          </a:pPr>
                          <a:r>
                            <a:rPr lang="en-US" altLang="zh-CN" sz="2400" b="0" i="0">
                              <a:solidFill>
                                <a:srgbClr val="000000"/>
                              </a:solidFill>
                              <a:latin typeface="Times New Roman" pitchFamily="34" charset="0"/>
                              <a:ea typeface="Microsoft Yahei" pitchFamily="34" charset="-122"/>
                              <a:cs typeface="Times New Roman" pitchFamily="34" charset="-120"/>
                            </a:rPr>
                            <a:t>成正比</a:t>
                          </a:r>
                          <a:r>
                            <a:rPr lang="en-US" altLang="zh-CN" sz="2400" b="0" i="0" spc="-10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与它们的距离的</a:t>
                          </a:r>
                          <a:r>
                            <a:rPr lang="en-US" altLang="zh-CN" sz="2400" i="0">
                              <a:solidFill>
                                <a:srgbClr val="000000"/>
                              </a:solidFill>
                              <a:latin typeface="SimSun" pitchFamily="34" charset="0"/>
                              <a:ea typeface="SimSun" pitchFamily="34" charset="-122"/>
                              <a:cs typeface="SimSun" pitchFamily="34" charset="-120"/>
                            </a:rPr>
                            <a:t>________</a:t>
                          </a:r>
                          <a:r>
                            <a:rPr lang="en-US" altLang="zh-CN" sz="2400" b="0" i="0">
                              <a:solidFill>
                                <a:srgbClr val="000000"/>
                              </a:solidFill>
                              <a:latin typeface="Times New Roman" pitchFamily="34" charset="0"/>
                              <a:ea typeface="Microsoft Yahei" pitchFamily="34" charset="-122"/>
                              <a:cs typeface="Times New Roman" pitchFamily="34" charset="-120"/>
                            </a:rPr>
                            <a:t>成反比</a:t>
                          </a:r>
                          <a:r>
                            <a:rPr lang="en-US" altLang="zh-CN" sz="2400" b="0" i="0" spc="-10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作用力的方向在它们的连</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线上</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94665">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表达式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6000"/>
                            </a:lnSpc>
                          </a:pPr>
                          <a14:m>
                            <m:oMath xmlns:m="http://schemas.openxmlformats.org/officeDocument/2006/math">
                              <m:r>
                                <a:rPr lang="en-US" altLang="zh-CN" sz="2400" b="0" i="0" spc="-100" dirty="0" smtClean="0">
                                  <a:solidFill>
                                    <a:srgbClr val="000000"/>
                                  </a:solidFill>
                                  <a:latin typeface="Cambria Math" panose="02040503050406030204" pitchFamily="18" charset="0"/>
                                  <a:ea typeface="Microsoft Yahei" pitchFamily="34" charset="-122"/>
                                  <a:cs typeface="Times New Roman" pitchFamily="34" charset="-120"/>
                                </a:rPr>
                                <m:t>𝐹</m:t>
                              </m:r>
                              <m:r>
                                <a:rPr lang="en-US" altLang="zh-CN" sz="2400" b="0" i="0" spc="-100" dirty="0" smtClean="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2400" i="0" dirty="0">
                              <a:solidFill>
                                <a:srgbClr val="000000"/>
                              </a:solidFill>
                              <a:latin typeface="SimSun" pitchFamily="34" charset="0"/>
                              <a:ea typeface="SimSun" pitchFamily="34" charset="-122"/>
                              <a:cs typeface="SimSun" pitchFamily="34" charset="-120"/>
                            </a:rPr>
                            <a:t>_</a:t>
                          </a:r>
                          <a:r>
                            <a:rPr lang="en-US" altLang="zh-CN" sz="3950" b="1" i="0" u="sng" kern="0" spc="-99900" dirty="0">
                              <a:solidFill>
                                <a:srgbClr val="FF00FF"/>
                              </a:solidFill>
                              <a:latin typeface="SimSun" panose="02010600030101010101" pitchFamily="2" charset="-122"/>
                              <a:ea typeface="KaiTi" pitchFamily="34" charset="-122"/>
                              <a:cs typeface="Times New Roman" pitchFamily="34" charset="-120"/>
                            </a:rPr>
                            <a:t> </a:t>
                          </a:r>
                          <a:r>
                            <a:rPr lang="en-US" altLang="zh-CN" sz="2400" i="0" dirty="0">
                              <a:solidFill>
                                <a:srgbClr val="000000"/>
                              </a:solidFill>
                              <a:latin typeface="SimSun" pitchFamily="34" charset="0"/>
                              <a:ea typeface="SimSun" pitchFamily="34" charset="-122"/>
                              <a:cs typeface="SimSun" pitchFamily="34" charset="-120"/>
                            </a:rPr>
                            <a:t>_____</a:t>
                          </a:r>
                          <a:r>
                            <a:rPr lang="en-US" altLang="zh-CN" sz="2400" b="0" i="0" spc="-10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式中</a:t>
                          </a:r>
                          <a14:m>
                            <m:oMath xmlns:m="http://schemas.openxmlformats.org/officeDocument/2006/math">
                              <m:r>
                                <a:rPr lang="en-US" altLang="zh-CN" sz="2400" b="0" i="0" spc="-100" dirty="0" smtClean="0">
                                  <a:solidFill>
                                    <a:srgbClr val="000000"/>
                                  </a:solidFill>
                                  <a:latin typeface="Cambria Math" panose="02040503050406030204" pitchFamily="18" charset="0"/>
                                  <a:ea typeface="Microsoft Yahei" pitchFamily="34" charset="-122"/>
                                  <a:cs typeface="Times New Roman" pitchFamily="34" charset="-120"/>
                                </a:rPr>
                                <m:t>𝑘</m:t>
                              </m:r>
                              <m:r>
                                <a:rPr lang="en-US" altLang="zh-CN" sz="2400" b="0" i="0" spc="-100" dirty="0" smtClean="0">
                                  <a:solidFill>
                                    <a:srgbClr val="000000"/>
                                  </a:solidFill>
                                  <a:latin typeface="Cambria Math" panose="02040503050406030204" pitchFamily="18" charset="0"/>
                                  <a:ea typeface="Microsoft Yahei" pitchFamily="34" charset="-122"/>
                                  <a:cs typeface="Times New Roman" pitchFamily="34" charset="-120"/>
                                </a:rPr>
                                <m:t>=9.0×</m:t>
                              </m:r>
                              <m:sSup>
                                <m:sSupPr>
                                  <m:ctrlPr>
                                    <a:rPr lang="en-US" altLang="zh-CN" sz="2400" b="0" i="1" spc="-100" dirty="0" smtClean="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10</m:t>
                                  </m:r>
                                </m:e>
                                <m: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9</m:t>
                                  </m:r>
                                </m:sup>
                              </m:sSup>
                              <m:r>
                                <a:rPr lang="en-US" altLang="zh-CN" sz="2400" b="0" i="0" spc="-100" dirty="0" smtClean="0">
                                  <a:solidFill>
                                    <a:srgbClr val="000000"/>
                                  </a:solidFill>
                                  <a:latin typeface="Cambria Math" panose="02040503050406030204" pitchFamily="18" charset="0"/>
                                  <a:ea typeface="Microsoft Yahei" pitchFamily="34" charset="-122"/>
                                  <a:cs typeface="Times New Roman" pitchFamily="34" charset="-120"/>
                                </a:rPr>
                                <m:t> </m:t>
                              </m:r>
                              <m:r>
                                <m:rPr>
                                  <m:sty m:val="p"/>
                                </m:rPr>
                                <a:rPr lang="en-US" altLang="zh-CN" sz="2400" b="0" i="0" spc="-100" dirty="0" smtClean="0">
                                  <a:solidFill>
                                    <a:srgbClr val="000000"/>
                                  </a:solidFill>
                                  <a:latin typeface="Cambria Math" panose="02040503050406030204" pitchFamily="18" charset="0"/>
                                  <a:ea typeface="Microsoft Yahei" pitchFamily="34" charset="-122"/>
                                  <a:cs typeface="Times New Roman" pitchFamily="34" charset="-120"/>
                                </a:rPr>
                                <m:t>N</m:t>
                              </m:r>
                              <m:r>
                                <a:rPr lang="en-US" altLang="zh-CN" sz="2400" b="0" i="0" spc="-100" dirty="0" smtClean="0">
                                  <a:solidFill>
                                    <a:srgbClr val="000000"/>
                                  </a:solidFill>
                                  <a:latin typeface="Cambria Math" panose="02040503050406030204" pitchFamily="18" charset="0"/>
                                  <a:ea typeface="Microsoft Yahei" pitchFamily="34" charset="-122"/>
                                  <a:cs typeface="Times New Roman" pitchFamily="34" charset="-120"/>
                                </a:rPr>
                                <m:t>⋅</m:t>
                              </m:r>
                              <m:sSup>
                                <m:sSupPr>
                                  <m:ctrlPr>
                                    <a:rPr lang="en-US" altLang="zh-CN" sz="2400" b="0" i="1" spc="-100" dirty="0" smtClean="0">
                                      <a:solidFill>
                                        <a:srgbClr val="00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m:t>
                                  </m:r>
                                </m:e>
                                <m: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2</m:t>
                                  </m:r>
                                </m:sup>
                              </m:sSup>
                              <m:r>
                                <a:rPr lang="en-US" altLang="zh-CN" sz="2400" b="0" i="0" spc="-100" dirty="0" smtClean="0">
                                  <a:solidFill>
                                    <a:srgbClr val="000000"/>
                                  </a:solidFill>
                                  <a:latin typeface="Cambria Math" panose="02040503050406030204" pitchFamily="18" charset="0"/>
                                  <a:ea typeface="Microsoft Yahei" pitchFamily="34" charset="-122"/>
                                  <a:cs typeface="Times New Roman" pitchFamily="34" charset="-120"/>
                                </a:rPr>
                                <m:t>/</m:t>
                              </m:r>
                              <m:sSup>
                                <m:sSupPr>
                                  <m:ctrlPr>
                                    <a:rPr lang="en-US" altLang="zh-CN" sz="2400" b="0" i="1" spc="-100" dirty="0" smtClean="0">
                                      <a:solidFill>
                                        <a:srgbClr val="00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C</m:t>
                                  </m:r>
                                </m:e>
                                <m: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2</m:t>
                                  </m:r>
                                </m:sup>
                              </m:sSup>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spc="-10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叫作静电力常量</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8856">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适用条件</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真空中的静止点电荷</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74344">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注意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dirty="0">
                              <a:solidFill>
                                <a:srgbClr val="000000"/>
                              </a:solidFill>
                              <a:latin typeface="Times New Roman" pitchFamily="34" charset="0"/>
                              <a:ea typeface="Microsoft Yahei" pitchFamily="34" charset="-122"/>
                              <a:cs typeface="Times New Roman" pitchFamily="34" charset="-120"/>
                            </a:rPr>
                            <a:t>不能根据公式错误地认为</a:t>
                          </a:r>
                          <a14:m>
                            <m:oMath xmlns:m="http://schemas.openxmlformats.org/officeDocument/2006/math">
                              <m:d>
                                <m:dPr>
                                  <m:begChr m:val=""/>
                                  <m:endChr m:val=""/>
                                  <m:ctrlPr>
                                    <a:rPr lang="en-US" altLang="zh-CN" sz="2400" b="0" i="1" spc="-100" dirty="0" smtClean="0">
                                      <a:solidFill>
                                        <a:srgbClr val="000000"/>
                                      </a:solidFill>
                                      <a:latin typeface="Cambria Math" panose="02040503050406030204" pitchFamily="18" charset="0"/>
                                      <a:ea typeface="Microsoft Yahei" pitchFamily="34" charset="-122"/>
                                      <a:cs typeface="Times New Roman" pitchFamily="34" charset="-120"/>
                                    </a:rPr>
                                  </m:ctrlPr>
                                </m:d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𝑟</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→0</m:t>
                                  </m:r>
                                </m:e>
                              </m:d>
                            </m:oMath>
                          </a14:m>
                          <a:r>
                            <a:rPr lang="en-US" altLang="zh-CN" sz="2400" b="0" i="0" dirty="0">
                              <a:solidFill>
                                <a:srgbClr val="000000"/>
                              </a:solidFill>
                              <a:latin typeface="Times New Roman" pitchFamily="34" charset="0"/>
                              <a:ea typeface="Microsoft Yahei" pitchFamily="34" charset="-122"/>
                              <a:cs typeface="Times New Roman" pitchFamily="34" charset="-120"/>
                            </a:rPr>
                            <a:t>时</a:t>
                          </a:r>
                          <a:r>
                            <a:rPr lang="en-US" altLang="zh-CN" sz="2400" b="0" i="0" spc="-10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库仑力</a:t>
                          </a:r>
                          <a14:m>
                            <m:oMath xmlns:m="http://schemas.openxmlformats.org/officeDocument/2006/math">
                              <m:d>
                                <m:dPr>
                                  <m:begChr m:val=""/>
                                  <m:endChr m:val=""/>
                                  <m:ctrlPr>
                                    <a:rPr lang="en-US" altLang="zh-CN" sz="2400" b="0" i="1" spc="-100" dirty="0" smtClean="0">
                                      <a:solidFill>
                                        <a:srgbClr val="000000"/>
                                      </a:solidFill>
                                      <a:latin typeface="Cambria Math" panose="02040503050406030204" pitchFamily="18" charset="0"/>
                                      <a:ea typeface="Microsoft Yahei" pitchFamily="34" charset="-122"/>
                                      <a:cs typeface="Times New Roman" pitchFamily="34" charset="-120"/>
                                    </a:rPr>
                                  </m:ctrlPr>
                                </m:d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𝐹</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e>
                              </m:d>
                            </m:oMath>
                          </a14:m>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spc="-10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因为当</a:t>
                          </a:r>
                          <a14:m>
                            <m:oMath xmlns:m="http://schemas.openxmlformats.org/officeDocument/2006/math">
                              <m:d>
                                <m:dPr>
                                  <m:begChr m:val=""/>
                                  <m:endChr m:val=""/>
                                  <m:ctrlPr>
                                    <a:rPr lang="en-US" altLang="zh-CN" sz="2400" b="0" i="1" spc="-100" dirty="0" smtClean="0">
                                      <a:solidFill>
                                        <a:srgbClr val="000000"/>
                                      </a:solidFill>
                                      <a:latin typeface="Cambria Math" panose="02040503050406030204" pitchFamily="18" charset="0"/>
                                      <a:ea typeface="Microsoft Yahei" pitchFamily="34" charset="-122"/>
                                      <a:cs typeface="Times New Roman" pitchFamily="34" charset="-120"/>
                                    </a:rPr>
                                  </m:ctrlPr>
                                </m:d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𝑟</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→0</m:t>
                                  </m:r>
                                </m:e>
                              </m:d>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时</a:t>
                          </a:r>
                          <a:r>
                            <a:rPr lang="en-US" altLang="zh-CN" sz="2400" b="0" i="0" spc="-100">
                              <a:solidFill>
                                <a:srgbClr val="000000"/>
                              </a:solidFill>
                              <a:latin typeface="Times New Roman" pitchFamily="34" charset="0"/>
                              <a:ea typeface="Microsoft Yahei" pitchFamily="34" charset="-122"/>
                              <a:cs typeface="Times New Roman" pitchFamily="34" charset="-120"/>
                            </a:rPr>
                            <a:t>，</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两个带电体已不能看作点电荷了</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9" name="QB_5_BD.12_1#be7ec5a66?colgroup=4,30&amp;pid=034a9eb17&amp;color=0,0,0&amp;vtp=1&amp;bbb=1&amp;hb=1"/>
              <p:cNvGraphicFramePr>
                <a:graphicFrameLocks noGrp="1"/>
              </p:cNvGraphicFramePr>
              <p:nvPr>
                <p:extLst>
                  <p:ext uri="{D42A27DB-BD31-4B8C-83A1-F6EECF244321}">
                    <p14:modId xmlns:p14="http://schemas.microsoft.com/office/powerpoint/2010/main" val="2092754211"/>
                  </p:ext>
                </p:extLst>
              </p:nvPr>
            </p:nvGraphicFramePr>
            <p:xfrm>
              <a:off x="612648" y="1190342"/>
              <a:ext cx="10963656" cy="3579178"/>
            </p:xfrm>
            <a:graphic>
              <a:graphicData uri="http://schemas.openxmlformats.org/drawingml/2006/table">
                <a:tbl>
                  <a:tblPr/>
                  <a:tblGrid>
                    <a:gridCol w="1536192">
                      <a:extLst>
                        <a:ext uri="{9D8B030D-6E8A-4147-A177-3AD203B41FA5}">
                          <a16:colId xmlns:a16="http://schemas.microsoft.com/office/drawing/2014/main" val="20000"/>
                        </a:ext>
                      </a:extLst>
                    </a:gridCol>
                    <a:gridCol w="9427464">
                      <a:extLst>
                        <a:ext uri="{9D8B030D-6E8A-4147-A177-3AD203B41FA5}">
                          <a16:colId xmlns:a16="http://schemas.microsoft.com/office/drawing/2014/main" val="20001"/>
                        </a:ext>
                      </a:extLst>
                    </a:gridCol>
                  </a:tblGrid>
                  <a:tr h="1449832">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内容</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0" i="0" dirty="0">
                              <a:solidFill>
                                <a:srgbClr val="000000"/>
                              </a:solidFill>
                              <a:latin typeface="Times New Roman" pitchFamily="34" charset="0"/>
                              <a:ea typeface="Microsoft Yahei" pitchFamily="34" charset="-122"/>
                              <a:cs typeface="Times New Roman" pitchFamily="34" charset="-120"/>
                            </a:rPr>
                            <a:t>真空中两个静止点电荷之间的相互作用力</a:t>
                          </a:r>
                          <a:r>
                            <a:rPr lang="en-US" altLang="zh-CN" sz="2400" b="0" i="0" spc="-10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与它们的</a:t>
                          </a:r>
                          <a:r>
                            <a:rPr lang="en-US" altLang="zh-CN" sz="2400" i="0">
                              <a:solidFill>
                                <a:srgbClr val="000000"/>
                              </a:solidFill>
                              <a:latin typeface="SimSun" pitchFamily="34" charset="0"/>
                              <a:ea typeface="SimSun" pitchFamily="34" charset="-122"/>
                              <a:cs typeface="SimSun" pitchFamily="34" charset="-120"/>
                            </a:rPr>
                            <a:t>______________</a:t>
                          </a:r>
                        </a:p>
                        <a:p>
                          <a:pPr marL="0" indent="0" algn="l" latinLnBrk="1" hangingPunct="0">
                            <a:lnSpc>
                              <a:spcPts val="3800"/>
                            </a:lnSpc>
                          </a:pPr>
                          <a:r>
                            <a:rPr lang="en-US" altLang="zh-CN" sz="2400" b="0" i="0">
                              <a:solidFill>
                                <a:srgbClr val="000000"/>
                              </a:solidFill>
                              <a:latin typeface="Times New Roman" pitchFamily="34" charset="0"/>
                              <a:ea typeface="Microsoft Yahei" pitchFamily="34" charset="-122"/>
                              <a:cs typeface="Times New Roman" pitchFamily="34" charset="-120"/>
                            </a:rPr>
                            <a:t>成正比</a:t>
                          </a:r>
                          <a:r>
                            <a:rPr lang="en-US" altLang="zh-CN" sz="2400" b="0" i="0" spc="-10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与它们的距离的</a:t>
                          </a:r>
                          <a:r>
                            <a:rPr lang="en-US" altLang="zh-CN" sz="2400" i="0">
                              <a:solidFill>
                                <a:srgbClr val="000000"/>
                              </a:solidFill>
                              <a:latin typeface="SimSun" pitchFamily="34" charset="0"/>
                              <a:ea typeface="SimSun" pitchFamily="34" charset="-122"/>
                              <a:cs typeface="SimSun" pitchFamily="34" charset="-120"/>
                            </a:rPr>
                            <a:t>________</a:t>
                          </a:r>
                          <a:r>
                            <a:rPr lang="en-US" altLang="zh-CN" sz="2400" b="0" i="0">
                              <a:solidFill>
                                <a:srgbClr val="000000"/>
                              </a:solidFill>
                              <a:latin typeface="Times New Roman" pitchFamily="34" charset="0"/>
                              <a:ea typeface="Microsoft Yahei" pitchFamily="34" charset="-122"/>
                              <a:cs typeface="Times New Roman" pitchFamily="34" charset="-120"/>
                            </a:rPr>
                            <a:t>成反比</a:t>
                          </a:r>
                          <a:r>
                            <a:rPr lang="en-US" altLang="zh-CN" sz="2400" b="0" i="0" spc="-10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作用力的方向在它们的连</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线上</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6146">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表达式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16354" t="-224074" r="-129" b="-246296"/>
                          </a:stretch>
                        </a:blipFill>
                      </a:tcPr>
                    </a:tc>
                    <a:extLst>
                      <a:ext uri="{0D108BD9-81ED-4DB2-BD59-A6C34878D82A}">
                        <a16:rowId xmlns:a16="http://schemas.microsoft.com/office/drawing/2014/main" val="10001"/>
                      </a:ext>
                    </a:extLst>
                  </a:tr>
                  <a:tr h="498856">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适用条件</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真空中的静止点电荷</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74344">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注意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16354" t="-270000" r="-129" b="-15000"/>
                          </a:stretch>
                        </a:blipFill>
                      </a:tcPr>
                    </a:tc>
                    <a:extLst>
                      <a:ext uri="{0D108BD9-81ED-4DB2-BD59-A6C34878D82A}">
                        <a16:rowId xmlns:a16="http://schemas.microsoft.com/office/drawing/2014/main" val="10003"/>
                      </a:ext>
                    </a:extLst>
                  </a:tr>
                </a:tbl>
              </a:graphicData>
            </a:graphic>
          </p:graphicFrame>
        </mc:Fallback>
      </mc:AlternateContent>
      <p:sp>
        <p:nvSpPr>
          <p:cNvPr id="4" name="QB_5_AN.13_1#be7ec5a66.blank?pid=034a9eb17&amp;color=0,0,0&amp;vpa=7&amp;vtp=1&amp;bbb=1"/>
          <p:cNvSpPr/>
          <p:nvPr/>
        </p:nvSpPr>
        <p:spPr>
          <a:xfrm>
            <a:off x="9222508" y="1186087"/>
            <a:ext cx="2058988" cy="417449"/>
          </a:xfrm>
          <a:prstGeom prst="rect">
            <a:avLst/>
          </a:prstGeom>
          <a:noFill/>
          <a:ln/>
        </p:spPr>
        <p:txBody>
          <a:bodyPr wrap="none" lIns="0" tIns="0" rIns="0" bIns="0" rtlCol="0" anchor="t"/>
          <a:lstStyle/>
          <a:p>
            <a:pPr algn="ctr" latinLnBrk="1">
              <a:lnSpc>
                <a:spcPts val="3600"/>
              </a:lnSpc>
            </a:pPr>
            <a:r>
              <a:rPr lang="en-US" altLang="zh-CN" sz="2400" b="1" i="0" dirty="0">
                <a:solidFill>
                  <a:srgbClr val="FF0000"/>
                </a:solidFill>
                <a:latin typeface="Times New Roman" pitchFamily="34" charset="0"/>
                <a:ea typeface="KaiTi" pitchFamily="34" charset="-122"/>
                <a:cs typeface="Times New Roman" pitchFamily="34" charset="-120"/>
              </a:rPr>
              <a:t>电荷量的乘积</a:t>
            </a:r>
            <a:endParaRPr lang="en-US" altLang="zh-CN" sz="2400" dirty="0">
              <a:solidFill>
                <a:srgbClr val="FF0000"/>
              </a:solidFill>
            </a:endParaRPr>
          </a:p>
        </p:txBody>
      </p:sp>
      <p:sp>
        <p:nvSpPr>
          <p:cNvPr id="5" name="QB_5_AN.14_1#be7ec5a66.blank?pid=034a9eb17&amp;color=0,0,0&amp;vpa=8&amp;vtp=1&amp;bbb=1"/>
          <p:cNvSpPr/>
          <p:nvPr/>
        </p:nvSpPr>
        <p:spPr>
          <a:xfrm>
            <a:off x="5577608" y="1668687"/>
            <a:ext cx="1139825" cy="417449"/>
          </a:xfrm>
          <a:prstGeom prst="rect">
            <a:avLst/>
          </a:prstGeom>
          <a:noFill/>
          <a:ln/>
        </p:spPr>
        <p:txBody>
          <a:bodyPr wrap="none" lIns="0" tIns="0" rIns="0" bIns="0" rtlCol="0" anchor="t"/>
          <a:lstStyle/>
          <a:p>
            <a:pPr algn="ctr" latinLnBrk="1">
              <a:lnSpc>
                <a:spcPts val="3600"/>
              </a:lnSpc>
            </a:pPr>
            <a:r>
              <a:rPr lang="en-US" altLang="zh-CN" sz="2400" b="1" i="0" dirty="0">
                <a:solidFill>
                  <a:srgbClr val="FF0000"/>
                </a:solidFill>
                <a:latin typeface="Times New Roman" pitchFamily="34" charset="0"/>
                <a:ea typeface="KaiTi" pitchFamily="34" charset="-122"/>
                <a:cs typeface="Times New Roman" pitchFamily="34" charset="-120"/>
              </a:rPr>
              <a:t>二次方</a:t>
            </a:r>
            <a:endParaRPr lang="en-US" altLang="zh-CN" sz="2400" dirty="0">
              <a:solidFill>
                <a:srgbClr val="FF0000"/>
              </a:solidFill>
            </a:endParaRPr>
          </a:p>
        </p:txBody>
      </p:sp>
      <mc:AlternateContent xmlns:mc="http://schemas.openxmlformats.org/markup-compatibility/2006" xmlns:a14="http://schemas.microsoft.com/office/drawing/2010/main">
        <mc:Choice Requires="a14">
          <p:sp>
            <p:nvSpPr>
              <p:cNvPr id="6" name="QB_5_AN.15_1#be7ec5a66.blank?pid=034a9eb17&amp;color=0,0,0&amp;vpa=9&amp;vtp=1&amp;bbb=1&amp;rh=38.27504"/>
              <p:cNvSpPr/>
              <p:nvPr/>
            </p:nvSpPr>
            <p:spPr>
              <a:xfrm>
                <a:off x="2715886" y="2746695"/>
                <a:ext cx="899478" cy="483426"/>
              </a:xfrm>
              <a:prstGeom prst="rect">
                <a:avLst/>
              </a:prstGeom>
              <a:noFill/>
              <a:ln/>
            </p:spPr>
            <p:txBody>
              <a:bodyPr wrap="none" lIns="0" tIns="0" rIns="0" bIns="0" rtlCol="0" anchor="t"/>
              <a:lstStyle/>
              <a:p>
                <a:pPr algn="ctr" latinLnBrk="1">
                  <a:lnSpc>
                    <a:spcPts val="3828"/>
                  </a:lnSpc>
                </a:pPr>
                <a14:m>
                  <m:oMath xmlns:m="http://schemas.openxmlformats.org/officeDocument/2006/math">
                    <m:r>
                      <a:rPr lang="en-US" altLang="zh-CN" sz="2400" b="1" i="0" dirty="0" smtClean="0">
                        <a:solidFill>
                          <a:srgbClr val="FF0000"/>
                        </a:solidFill>
                        <a:latin typeface="Cambria Math" panose="02040503050406030204" pitchFamily="18" charset="0"/>
                        <a:ea typeface="KaiTi" pitchFamily="34" charset="-122"/>
                        <a:cs typeface="Times New Roman" pitchFamily="34" charset="-120"/>
                      </a:rPr>
                      <m:t>𝒌</m:t>
                    </m:r>
                    <m:f>
                      <m:fPr>
                        <m:ctrlPr>
                          <a:rPr lang="en-US" altLang="zh-CN" sz="2400" b="1" i="1" dirty="0" smtClean="0">
                            <a:solidFill>
                              <a:srgbClr val="FF0000"/>
                            </a:solidFill>
                            <a:latin typeface="Cambria Math" panose="02040503050406030204" pitchFamily="18" charset="0"/>
                            <a:ea typeface="KaiTi" pitchFamily="34" charset="-122"/>
                            <a:cs typeface="Times New Roman" pitchFamily="34" charset="-120"/>
                          </a:rPr>
                        </m:ctrlPr>
                      </m:fPr>
                      <m:num>
                        <m:sSub>
                          <m:sSubPr>
                            <m:ctrlPr>
                              <a:rPr lang="en-US" altLang="zh-CN" sz="2400" b="1" i="1" dirty="0">
                                <a:solidFill>
                                  <a:srgbClr val="FF0000"/>
                                </a:solidFill>
                                <a:latin typeface="Cambria Math" panose="02040503050406030204" pitchFamily="18" charset="0"/>
                                <a:ea typeface="KaiTi" pitchFamily="34" charset="-122"/>
                                <a:cs typeface="Times New Roman" pitchFamily="34" charset="-120"/>
                              </a:rPr>
                            </m:ctrlPr>
                          </m:sSubPr>
                          <m:e>
                            <m:r>
                              <a:rPr lang="en-US" altLang="zh-CN" sz="2400" b="1" i="0" dirty="0">
                                <a:solidFill>
                                  <a:srgbClr val="FF0000"/>
                                </a:solidFill>
                                <a:latin typeface="Cambria Math" panose="02040503050406030204" pitchFamily="18" charset="0"/>
                                <a:ea typeface="KaiTi" pitchFamily="34" charset="-122"/>
                                <a:cs typeface="Times New Roman" pitchFamily="34" charset="-120"/>
                              </a:rPr>
                              <m:t>𝒒</m:t>
                            </m:r>
                          </m:e>
                          <m:sub>
                            <m:r>
                              <a:rPr lang="en-US" altLang="zh-CN" sz="2400" b="1" i="0" dirty="0">
                                <a:solidFill>
                                  <a:srgbClr val="FF0000"/>
                                </a:solidFill>
                                <a:latin typeface="Cambria Math" panose="02040503050406030204" pitchFamily="18" charset="0"/>
                                <a:ea typeface="KaiTi" pitchFamily="34" charset="-122"/>
                                <a:cs typeface="Times New Roman" pitchFamily="34" charset="-120"/>
                              </a:rPr>
                              <m:t>𝟏</m:t>
                            </m:r>
                          </m:sub>
                        </m:sSub>
                        <m:sSub>
                          <m:sSubPr>
                            <m:ctrlPr>
                              <a:rPr lang="en-US" altLang="zh-CN" sz="2400" b="1" i="1" dirty="0">
                                <a:solidFill>
                                  <a:srgbClr val="FF0000"/>
                                </a:solidFill>
                                <a:latin typeface="Cambria Math" panose="02040503050406030204" pitchFamily="18" charset="0"/>
                                <a:ea typeface="KaiTi" pitchFamily="34" charset="-122"/>
                                <a:cs typeface="Times New Roman" pitchFamily="34" charset="-120"/>
                              </a:rPr>
                            </m:ctrlPr>
                          </m:sSubPr>
                          <m:e>
                            <m:r>
                              <a:rPr lang="en-US" altLang="zh-CN" sz="2400" b="1" i="0" dirty="0">
                                <a:solidFill>
                                  <a:srgbClr val="FF0000"/>
                                </a:solidFill>
                                <a:latin typeface="Cambria Math" panose="02040503050406030204" pitchFamily="18" charset="0"/>
                                <a:ea typeface="KaiTi" pitchFamily="34" charset="-122"/>
                                <a:cs typeface="Times New Roman" pitchFamily="34" charset="-120"/>
                              </a:rPr>
                              <m:t>𝒒</m:t>
                            </m:r>
                          </m:e>
                          <m:sub>
                            <m:r>
                              <a:rPr lang="en-US" altLang="zh-CN" sz="2400" b="1" i="0" dirty="0">
                                <a:solidFill>
                                  <a:srgbClr val="FF0000"/>
                                </a:solidFill>
                                <a:latin typeface="Cambria Math" panose="02040503050406030204" pitchFamily="18" charset="0"/>
                                <a:ea typeface="KaiTi" pitchFamily="34" charset="-122"/>
                                <a:cs typeface="Times New Roman" pitchFamily="34" charset="-120"/>
                              </a:rPr>
                              <m:t>𝟐</m:t>
                            </m:r>
                          </m:sub>
                        </m:sSub>
                      </m:num>
                      <m:den>
                        <m:sSup>
                          <m:sSupPr>
                            <m:ctrlPr>
                              <a:rPr lang="en-US" altLang="zh-CN" sz="2400" b="1" i="1" dirty="0">
                                <a:solidFill>
                                  <a:srgbClr val="FF0000"/>
                                </a:solidFill>
                                <a:latin typeface="Cambria Math" panose="02040503050406030204" pitchFamily="18" charset="0"/>
                                <a:ea typeface="KaiTi" pitchFamily="34" charset="-122"/>
                                <a:cs typeface="Times New Roman" pitchFamily="34" charset="-120"/>
                              </a:rPr>
                            </m:ctrlPr>
                          </m:sSupPr>
                          <m:e>
                            <m:r>
                              <a:rPr lang="en-US" altLang="zh-CN" sz="2400" b="1" i="0" dirty="0">
                                <a:solidFill>
                                  <a:srgbClr val="FF0000"/>
                                </a:solidFill>
                                <a:latin typeface="Cambria Math" panose="02040503050406030204" pitchFamily="18" charset="0"/>
                                <a:ea typeface="KaiTi" pitchFamily="34" charset="-122"/>
                                <a:cs typeface="Times New Roman" pitchFamily="34" charset="-120"/>
                              </a:rPr>
                              <m:t>𝒓</m:t>
                            </m:r>
                          </m:e>
                          <m:sup>
                            <m:r>
                              <a:rPr lang="en-US" altLang="zh-CN" sz="2400" b="1" i="0" dirty="0">
                                <a:solidFill>
                                  <a:srgbClr val="FF0000"/>
                                </a:solidFill>
                                <a:latin typeface="Cambria Math" panose="02040503050406030204" pitchFamily="18" charset="0"/>
                                <a:ea typeface="KaiTi" pitchFamily="34" charset="-122"/>
                                <a:cs typeface="Times New Roman" pitchFamily="34" charset="-120"/>
                              </a:rPr>
                              <m:t>𝟐</m:t>
                            </m:r>
                          </m:sup>
                        </m:sSup>
                      </m:den>
                    </m:f>
                  </m:oMath>
                </a14:m>
                <a:r>
                  <a:rPr lang="en-US" altLang="zh-CN" sz="100" b="1" i="0" kern="0" spc="-99900" dirty="0">
                    <a:solidFill>
                      <a:srgbClr val="FFFFFF"/>
                    </a:solidFill>
                    <a:latin typeface="Times New Roman" pitchFamily="34" charset="0"/>
                    <a:ea typeface="KaiTi" pitchFamily="34" charset="-122"/>
                    <a:cs typeface="Times New Roman" pitchFamily="34" charset="-120"/>
                  </a:rPr>
                  <a:t> </a:t>
                </a:r>
                <a:endParaRPr lang="en-US" altLang="zh-CN" sz="100" dirty="0"/>
              </a:p>
            </p:txBody>
          </p:sp>
        </mc:Choice>
        <mc:Fallback xmlns="">
          <p:sp>
            <p:nvSpPr>
              <p:cNvPr id="6" name="QB_5_AN.15_1#be7ec5a66.blank?pid=034a9eb17&amp;color=0,0,0&amp;vpa=9&amp;vtp=1&amp;bbb=1&amp;rh=38.27504"/>
              <p:cNvSpPr>
                <a:spLocks noRot="1" noChangeAspect="1" noMove="1" noResize="1" noEditPoints="1" noAdjustHandles="1" noChangeArrowheads="1" noChangeShapeType="1" noTextEdit="1"/>
              </p:cNvSpPr>
              <p:nvPr/>
            </p:nvSpPr>
            <p:spPr>
              <a:xfrm>
                <a:off x="2715886" y="2746695"/>
                <a:ext cx="899478" cy="483426"/>
              </a:xfrm>
              <a:prstGeom prst="rect">
                <a:avLst/>
              </a:prstGeom>
              <a:blipFill>
                <a:blip r:embed="rId4"/>
                <a:stretch>
                  <a:fillRect/>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left)">
                                      <p:cBhvr>
                                        <p:cTn id="23" dur="500"/>
                                        <p:tgtEl>
                                          <p:spTgt spid="6">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name="Slide 9&amp;si=9">
    <p:spTree>
      <p:nvGrpSpPr>
        <p:cNvPr id="1" name=""/>
        <p:cNvGrpSpPr/>
        <p:nvPr/>
      </p:nvGrpSpPr>
      <p:grpSpPr>
        <a:xfrm>
          <a:off x="0" y="0"/>
          <a:ext cx="0" cy="0"/>
          <a:chOff x="0" y="0"/>
          <a:chExt cx="0" cy="0"/>
        </a:xfrm>
      </p:grpSpPr>
      <p:sp>
        <p:nvSpPr>
          <p:cNvPr id="2" name="C_4_BD#451edb483?pid=4577dd2a8&amp;color=0,0,0&amp;vtp=1&amp;bt=1&amp;bbb=1"/>
          <p:cNvSpPr/>
          <p:nvPr/>
        </p:nvSpPr>
        <p:spPr>
          <a:xfrm>
            <a:off x="612648" y="486000"/>
            <a:ext cx="10963656" cy="995680"/>
          </a:xfrm>
          <a:prstGeom prst="rect">
            <a:avLst/>
          </a:prstGeom>
          <a:noFill/>
          <a:ln/>
        </p:spPr>
        <p:txBody>
          <a:bodyPr wrap="none" lIns="0" tIns="0" rIns="0" bIns="0" rtlCol="0" anchor="t"/>
          <a:lstStyle/>
          <a:p>
            <a:pPr algn="l" latinLnBrk="1">
              <a:lnSpc>
                <a:spcPts val="5000"/>
              </a:lnSpc>
            </a:pPr>
            <a:r>
              <a:rPr lang="en-US" altLang="zh-CN" sz="2800" b="1" i="0" dirty="0">
                <a:solidFill>
                  <a:srgbClr val="000000"/>
                </a:solidFill>
                <a:latin typeface="Times New Roman" pitchFamily="34" charset="0"/>
                <a:ea typeface="Microsoft Yahei" pitchFamily="34" charset="-122"/>
                <a:cs typeface="Times New Roman" pitchFamily="34" charset="-120"/>
              </a:rPr>
              <a:t>三、电场强度</a:t>
            </a:r>
            <a:endParaRPr lang="en-US" altLang="zh-CN" sz="2800" dirty="0">
              <a:solidFill>
                <a:srgbClr val="000000"/>
              </a:solidFill>
            </a:endParaRPr>
          </a:p>
        </p:txBody>
      </p:sp>
      <mc:AlternateContent xmlns:mc="http://schemas.openxmlformats.org/markup-compatibility/2006" xmlns:a14="http://schemas.microsoft.com/office/drawing/2010/main">
        <mc:Choice Requires="a14">
          <p:sp>
            <p:nvSpPr>
              <p:cNvPr id="3" name="QB_5_BD.16_1#5caaa4c1f?pid=451edb483&amp;color=0,0,0&amp;vtp=1&amp;bbb=1"/>
              <p:cNvSpPr/>
              <p:nvPr/>
            </p:nvSpPr>
            <p:spPr>
              <a:xfrm>
                <a:off x="612648" y="1121661"/>
                <a:ext cx="10963656" cy="38908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1.</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定义：放入电场中某点的电荷受到的静电力</a:t>
                </a:r>
                <a14:m>
                  <m:oMath xmlns:m="http://schemas.openxmlformats.org/officeDocument/2006/math">
                    <m:r>
                      <a:rPr lang="en-US" altLang="zh-CN" sz="2400" b="0" i="0" dirty="0" smtClean="0">
                        <a:solidFill>
                          <a:srgbClr val="000000"/>
                        </a:solidFill>
                        <a:latin typeface="Cambria Math" panose="02040503050406030204" pitchFamily="18" charset="0"/>
                        <a:ea typeface="Microsoft Yahei" pitchFamily="34" charset="-122"/>
                        <a:cs typeface="Times New Roman" pitchFamily="34" charset="-120"/>
                      </a:rPr>
                      <m:t>𝐹</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与它的</a:t>
                </a:r>
                <a:r>
                  <a:rPr lang="en-US" altLang="zh-CN" sz="2400" i="0">
                    <a:solidFill>
                      <a:srgbClr val="000000"/>
                    </a:solidFill>
                    <a:latin typeface="SimSun" pitchFamily="34" charset="0"/>
                    <a:ea typeface="SimSun" pitchFamily="34" charset="-122"/>
                    <a:cs typeface="SimSun" pitchFamily="34" charset="-120"/>
                  </a:rPr>
                  <a:t>_________</a:t>
                </a:r>
                <a:r>
                  <a:rPr lang="en-US" altLang="zh-CN" sz="2400" b="0" i="0">
                    <a:solidFill>
                      <a:srgbClr val="000000"/>
                    </a:solidFill>
                    <a:latin typeface="Times New Roman" pitchFamily="34" charset="0"/>
                    <a:ea typeface="Microsoft Yahei" pitchFamily="34" charset="-122"/>
                    <a:cs typeface="Times New Roman" pitchFamily="34" charset="-120"/>
                  </a:rPr>
                  <a:t>之比。</a:t>
                </a:r>
              </a:p>
              <a:p>
                <a:pPr marL="0" marR="0" lvl="0" indent="0" defTabSz="914400" rtl="0" eaLnBrk="1" fontAlgn="auto" latinLnBrk="1" hangingPunct="1">
                  <a:lnSpc>
                    <a:spcPts val="71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AE8CBB"/>
                    </a:solidFill>
                    <a:effectLst/>
                    <a:uLnTx/>
                    <a:uFillTx/>
                    <a:latin typeface="Times New Roman" pitchFamily="34" charset="0"/>
                    <a:ea typeface="Microsoft Yahei" pitchFamily="34" charset="-122"/>
                    <a:cs typeface="Times New Roman" pitchFamily="34" charset="-120"/>
                  </a:rPr>
                  <a:t>2.</a:t>
                </a:r>
                <a:r>
                  <a:rPr kumimoji="0" lang="en-US" altLang="zh-CN" sz="2400" b="1" i="0" u="none" strike="noStrike" kern="1200" cap="none" spc="0" normalizeH="0" baseline="0" noProof="0" dirty="0">
                    <a:ln>
                      <a:noFill/>
                    </a:ln>
                    <a:solidFill>
                      <a:srgbClr val="AE8CBB"/>
                    </a:solidFill>
                    <a:effectLst/>
                    <a:uLnTx/>
                    <a:uFillTx/>
                    <a:latin typeface="SimSun" pitchFamily="34" charset="0"/>
                    <a:ea typeface="SimSun" pitchFamily="34" charset="-122"/>
                    <a:cs typeface="SimSun" pitchFamily="34" charset="-120"/>
                  </a:rPr>
                  <a:t> </a:t>
                </a: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定义式：</a:t>
                </a:r>
                <a14:m>
                  <m:oMath xmlns:m="http://schemas.openxmlformats.org/officeDocument/2006/math">
                    <m: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Microsoft Yahei" pitchFamily="34" charset="-122"/>
                        <a:cs typeface="Times New Roman" pitchFamily="34" charset="-120"/>
                      </a:rPr>
                      <m:t>𝐸</m:t>
                    </m:r>
                    <m: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Microsoft Yahei" pitchFamily="34" charset="-122"/>
                        <a:cs typeface="Times New Roman" pitchFamily="34" charset="-120"/>
                      </a:rPr>
                      <m:t>=</m:t>
                    </m:r>
                  </m:oMath>
                </a14:m>
                <a:r>
                  <a:rPr kumimoji="0" lang="en-US" altLang="zh-CN" sz="2400" b="0" i="0" u="none" strike="noStrike" kern="1200" cap="none" spc="0" normalizeH="0" baseline="0" noProof="0" dirty="0">
                    <a:ln>
                      <a:noFill/>
                    </a:ln>
                    <a:solidFill>
                      <a:srgbClr val="000000"/>
                    </a:solidFill>
                    <a:effectLst/>
                    <a:uLnTx/>
                    <a:uFillTx/>
                    <a:latin typeface="SimSun" pitchFamily="34" charset="0"/>
                    <a:ea typeface="SimSun" pitchFamily="34" charset="-122"/>
                    <a:cs typeface="SimSun" pitchFamily="34" charset="-120"/>
                  </a:rPr>
                  <a:t>_</a:t>
                </a:r>
                <a:r>
                  <a:rPr kumimoji="0" lang="en-US" altLang="zh-CN" sz="3900" b="1" i="0" u="sng" strike="noStrike" kern="0" cap="none" spc="-99900" normalizeH="0" baseline="0" noProof="0" dirty="0">
                    <a:ln>
                      <a:noFill/>
                    </a:ln>
                    <a:solidFill>
                      <a:srgbClr val="FF00FF"/>
                    </a:solidFill>
                    <a:effectLst/>
                    <a:uLnTx/>
                    <a:uFillTx/>
                    <a:latin typeface="SimSun" panose="02010600030101010101" pitchFamily="2" charset="-122"/>
                    <a:ea typeface="KaiTi" pitchFamily="34" charset="-122"/>
                    <a:cs typeface="Times New Roman" pitchFamily="34" charset="-120"/>
                  </a:rPr>
                  <a:t> </a:t>
                </a:r>
                <a:r>
                  <a:rPr kumimoji="0" lang="en-US" altLang="zh-CN" sz="2400" b="0" i="0" u="none" strike="noStrike" kern="1200" cap="none" spc="0" normalizeH="0" baseline="0" noProof="0" dirty="0">
                    <a:ln>
                      <a:noFill/>
                    </a:ln>
                    <a:solidFill>
                      <a:srgbClr val="000000"/>
                    </a:solidFill>
                    <a:effectLst/>
                    <a:uLnTx/>
                    <a:uFillTx/>
                    <a:latin typeface="SimSun" pitchFamily="34" charset="0"/>
                    <a:ea typeface="SimSun" pitchFamily="34" charset="-122"/>
                    <a:cs typeface="SimSun" pitchFamily="34" charset="-120"/>
                  </a:rPr>
                  <a:t>_</a:t>
                </a: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。单位：</a:t>
                </a:r>
                <a14:m>
                  <m:oMath xmlns:m="http://schemas.openxmlformats.org/officeDocument/2006/math">
                    <m:r>
                      <m:rPr>
                        <m:sty m:val="p"/>
                      </m:rP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Microsoft Yahei" pitchFamily="34" charset="-122"/>
                        <a:cs typeface="Times New Roman" pitchFamily="34" charset="-120"/>
                      </a:rPr>
                      <m:t>N</m:t>
                    </m:r>
                    <m: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Microsoft Yahei" pitchFamily="34" charset="-122"/>
                        <a:cs typeface="Times New Roman" pitchFamily="34" charset="-120"/>
                      </a:rPr>
                      <m:t>/</m:t>
                    </m:r>
                    <m:r>
                      <m:rPr>
                        <m:sty m:val="p"/>
                      </m:rP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Microsoft Yahei" pitchFamily="34" charset="-122"/>
                        <a:cs typeface="Times New Roman" pitchFamily="34" charset="-120"/>
                      </a:rPr>
                      <m:t>C</m:t>
                    </m:r>
                  </m:oMath>
                </a14:m>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或</a:t>
                </a:r>
                <a14:m>
                  <m:oMath xmlns:m="http://schemas.openxmlformats.org/officeDocument/2006/math">
                    <m:r>
                      <m:rPr>
                        <m:sty m:val="p"/>
                      </m:rP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Microsoft Yahei" pitchFamily="34" charset="-122"/>
                        <a:cs typeface="Times New Roman" pitchFamily="34" charset="-120"/>
                      </a:rPr>
                      <m:t>V</m:t>
                    </m:r>
                    <m: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Microsoft Yahei" pitchFamily="34" charset="-122"/>
                        <a:cs typeface="Times New Roman" pitchFamily="34" charset="-120"/>
                      </a:rPr>
                      <m:t>/</m:t>
                    </m:r>
                    <m:r>
                      <m:rPr>
                        <m:sty m:val="p"/>
                      </m:rP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Microsoft Yahei" pitchFamily="34" charset="-122"/>
                        <a:cs typeface="Times New Roman" pitchFamily="34" charset="-120"/>
                      </a:rPr>
                      <m:t>m</m:t>
                    </m:r>
                  </m:oMath>
                </a14:m>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 </a:t>
                </a: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a:t>
                </a:r>
                <a:endParaRPr kumimoji="0" lang="en-US" altLang="zh-CN" sz="2400" b="0" i="0" u="none" strike="noStrike" kern="1200" cap="none" spc="0" normalizeH="0" baseline="0" noProof="0" dirty="0">
                  <a:ln>
                    <a:noFill/>
                  </a:ln>
                  <a:solidFill>
                    <a:srgbClr val="000000"/>
                  </a:solidFill>
                  <a:effectLst/>
                  <a:uLnTx/>
                  <a:uFillTx/>
                  <a:latin typeface="Calibri" panose="020F0502020204030204"/>
                  <a:ea typeface="等线" panose="02010600030101010101" pitchFamily="2" charset="-122"/>
                </a:endParaRPr>
              </a:p>
              <a:p>
                <a:pPr marL="0" marR="0" lvl="0" indent="0" defTabSz="914400" rtl="0" eaLnBrk="1" fontAlgn="auto" latinLnBrk="1" hangingPunct="1">
                  <a:lnSpc>
                    <a:spcPts val="66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AE8CBB"/>
                    </a:solidFill>
                    <a:effectLst/>
                    <a:uLnTx/>
                    <a:uFillTx/>
                    <a:latin typeface="Times New Roman" pitchFamily="34" charset="0"/>
                    <a:ea typeface="Microsoft Yahei" pitchFamily="34" charset="-122"/>
                    <a:cs typeface="Times New Roman" pitchFamily="34" charset="-120"/>
                  </a:rPr>
                  <a:t>3.</a:t>
                </a:r>
                <a:r>
                  <a:rPr kumimoji="0" lang="en-US" altLang="zh-CN" sz="2400" b="1" i="0" u="none" strike="noStrike" kern="1200" cap="none" spc="0" normalizeH="0" baseline="0" noProof="0" dirty="0">
                    <a:ln>
                      <a:noFill/>
                    </a:ln>
                    <a:solidFill>
                      <a:srgbClr val="AE8CBB"/>
                    </a:solidFill>
                    <a:effectLst/>
                    <a:uLnTx/>
                    <a:uFillTx/>
                    <a:latin typeface="SimSun" pitchFamily="34" charset="0"/>
                    <a:ea typeface="SimSun" pitchFamily="34" charset="-122"/>
                    <a:cs typeface="SimSun" pitchFamily="34" charset="-120"/>
                  </a:rPr>
                  <a:t> </a:t>
                </a: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点电荷的电场强度：</a:t>
                </a:r>
                <a14:m>
                  <m:oMath xmlns:m="http://schemas.openxmlformats.org/officeDocument/2006/math">
                    <m: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Microsoft Yahei" pitchFamily="34" charset="-122"/>
                        <a:cs typeface="Times New Roman" pitchFamily="34" charset="-120"/>
                      </a:rPr>
                      <m:t>𝐸</m:t>
                    </m:r>
                    <m: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Microsoft Yahei" pitchFamily="34" charset="-122"/>
                        <a:cs typeface="Times New Roman" pitchFamily="34" charset="-120"/>
                      </a:rPr>
                      <m:t>=</m:t>
                    </m:r>
                  </m:oMath>
                </a14:m>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 </a:t>
                </a:r>
                <a:r>
                  <a:rPr kumimoji="0" lang="en-US" altLang="zh-CN" sz="2400" b="0" i="0" u="none" strike="noStrike" kern="1200" cap="none" spc="0" normalizeH="0" baseline="0" noProof="0" dirty="0">
                    <a:ln>
                      <a:noFill/>
                    </a:ln>
                    <a:solidFill>
                      <a:srgbClr val="000000"/>
                    </a:solidFill>
                    <a:effectLst/>
                    <a:uLnTx/>
                    <a:uFillTx/>
                    <a:latin typeface="SimSun" pitchFamily="34" charset="0"/>
                    <a:ea typeface="SimSun" pitchFamily="34" charset="-122"/>
                    <a:cs typeface="SimSun" pitchFamily="34" charset="-120"/>
                  </a:rPr>
                  <a:t>_</a:t>
                </a:r>
                <a:r>
                  <a:rPr kumimoji="0" lang="en-US" altLang="zh-CN" sz="3650" b="1" i="0" u="sng" strike="noStrike" kern="0" cap="none" spc="-99900" normalizeH="0" baseline="0" noProof="0" dirty="0">
                    <a:ln>
                      <a:noFill/>
                    </a:ln>
                    <a:solidFill>
                      <a:srgbClr val="FF00FF"/>
                    </a:solidFill>
                    <a:effectLst/>
                    <a:uLnTx/>
                    <a:uFillTx/>
                    <a:latin typeface="SimSun" panose="02010600030101010101" pitchFamily="2" charset="-122"/>
                    <a:ea typeface="KaiTi" pitchFamily="34" charset="-122"/>
                    <a:cs typeface="Times New Roman" pitchFamily="34" charset="-120"/>
                  </a:rPr>
                  <a:t> </a:t>
                </a:r>
                <a:r>
                  <a:rPr kumimoji="0" lang="en-US" altLang="zh-CN" sz="2400" b="0" i="0" u="none" strike="noStrike" kern="1200" cap="none" spc="0" normalizeH="0" baseline="0" noProof="0" dirty="0">
                    <a:ln>
                      <a:noFill/>
                    </a:ln>
                    <a:solidFill>
                      <a:srgbClr val="000000"/>
                    </a:solidFill>
                    <a:effectLst/>
                    <a:uLnTx/>
                    <a:uFillTx/>
                    <a:latin typeface="SimSun" pitchFamily="34" charset="0"/>
                    <a:ea typeface="SimSun" pitchFamily="34" charset="-122"/>
                    <a:cs typeface="SimSun" pitchFamily="34" charset="-120"/>
                  </a:rPr>
                  <a:t>____</a:t>
                </a: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a:t>
                </a:r>
                <a:endParaRPr kumimoji="0" lang="en-US" altLang="zh-CN" sz="2400" b="0" i="0" u="none" strike="noStrike" kern="1200" cap="none" spc="0" normalizeH="0" baseline="0" noProof="0" dirty="0">
                  <a:ln>
                    <a:noFill/>
                  </a:ln>
                  <a:solidFill>
                    <a:srgbClr val="000000"/>
                  </a:solidFill>
                  <a:effectLst/>
                  <a:uLnTx/>
                  <a:uFillTx/>
                  <a:latin typeface="Calibri" panose="020F0502020204030204"/>
                  <a:ea typeface="等线" panose="02010600030101010101" pitchFamily="2" charset="-122"/>
                </a:endParaRP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AE8CBB"/>
                    </a:solidFill>
                    <a:effectLst/>
                    <a:uLnTx/>
                    <a:uFillTx/>
                    <a:latin typeface="Times New Roman" pitchFamily="34" charset="0"/>
                    <a:ea typeface="Microsoft Yahei" pitchFamily="34" charset="-122"/>
                    <a:cs typeface="Times New Roman" pitchFamily="34" charset="-120"/>
                  </a:rPr>
                  <a:t>4.</a:t>
                </a:r>
                <a:r>
                  <a:rPr kumimoji="0" lang="en-US" altLang="zh-CN" sz="2400" b="1" i="0" u="none" strike="noStrike" kern="1200" cap="none" spc="0" normalizeH="0" baseline="0" noProof="0">
                    <a:ln>
                      <a:noFill/>
                    </a:ln>
                    <a:solidFill>
                      <a:srgbClr val="AE8CBB"/>
                    </a:solidFill>
                    <a:effectLst/>
                    <a:uLnTx/>
                    <a:uFillTx/>
                    <a:latin typeface="SimSun" pitchFamily="34" charset="0"/>
                    <a:ea typeface="SimSun" pitchFamily="34" charset="-122"/>
                    <a:cs typeface="SimSun" pitchFamily="34" charset="-120"/>
                  </a:rPr>
                  <a:t> </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方向：规定</a:t>
                </a:r>
                <a:r>
                  <a:rPr kumimoji="0" lang="en-US" altLang="zh-CN" sz="2400" b="0" i="0" u="none" strike="noStrike" kern="1200" cap="none" spc="0" normalizeH="0" baseline="0" noProof="0">
                    <a:ln>
                      <a:noFill/>
                    </a:ln>
                    <a:solidFill>
                      <a:srgbClr val="000000"/>
                    </a:solidFill>
                    <a:effectLst/>
                    <a:uLnTx/>
                    <a:uFillTx/>
                    <a:latin typeface="SimSun" pitchFamily="34" charset="0"/>
                    <a:ea typeface="SimSun" pitchFamily="34" charset="-122"/>
                    <a:cs typeface="SimSun" pitchFamily="34" charset="-120"/>
                  </a:rPr>
                  <a:t>________</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在电场中某点所受的静电力的方向为该点的电场强度方向。</a:t>
                </a:r>
                <a:endParaRPr kumimoji="0" lang="en-US" altLang="zh-CN" sz="24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AE8CBB"/>
                    </a:solidFill>
                    <a:effectLst/>
                    <a:uLnTx/>
                    <a:uFillTx/>
                    <a:latin typeface="Times New Roman" pitchFamily="34" charset="0"/>
                    <a:ea typeface="Microsoft Yahei" pitchFamily="34" charset="-122"/>
                    <a:cs typeface="Times New Roman" pitchFamily="34" charset="-120"/>
                  </a:rPr>
                  <a:t>5.</a:t>
                </a:r>
                <a:r>
                  <a:rPr kumimoji="0" lang="en-US" altLang="zh-CN" sz="2400" b="1" i="0" u="none" strike="noStrike" kern="1200" cap="none" spc="0" normalizeH="0" baseline="0" noProof="0">
                    <a:ln>
                      <a:noFill/>
                    </a:ln>
                    <a:solidFill>
                      <a:srgbClr val="AE8CBB"/>
                    </a:solidFill>
                    <a:effectLst/>
                    <a:uLnTx/>
                    <a:uFillTx/>
                    <a:latin typeface="SimSun" pitchFamily="34" charset="0"/>
                    <a:ea typeface="SimSun" pitchFamily="34" charset="-122"/>
                    <a:cs typeface="SimSun" pitchFamily="34" charset="-120"/>
                  </a:rPr>
                  <a:t> </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电场强度的叠加：电场中某点的电场强度为各个点电荷单独在该点产生的电场</a:t>
                </a:r>
              </a:p>
              <a:p>
                <a:pPr marL="0" marR="0" lvl="0" indent="0" defTabSz="914400" rtl="0" eaLnBrk="1" fontAlgn="auto" latinLnBrk="1" hangingPunct="1">
                  <a:lnSpc>
                    <a:spcPts val="42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强度的矢量和，遵从</a:t>
                </a:r>
                <a:r>
                  <a:rPr kumimoji="0" lang="en-US" altLang="zh-CN" sz="2400" b="0" i="0" u="none" strike="noStrike" kern="1200" cap="none" spc="0" normalizeH="0" baseline="0" noProof="0">
                    <a:ln>
                      <a:noFill/>
                    </a:ln>
                    <a:solidFill>
                      <a:srgbClr val="000000"/>
                    </a:solidFill>
                    <a:effectLst/>
                    <a:uLnTx/>
                    <a:uFillTx/>
                    <a:latin typeface="SimSun" pitchFamily="34" charset="0"/>
                    <a:ea typeface="SimSun" pitchFamily="34" charset="-122"/>
                    <a:cs typeface="SimSun" pitchFamily="34" charset="-120"/>
                  </a:rPr>
                  <a:t>____________</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定则。</a:t>
                </a:r>
                <a:endParaRPr lang="en-US" altLang="zh-CN" sz="2400" dirty="0">
                  <a:solidFill>
                    <a:srgbClr val="000000"/>
                  </a:solidFill>
                </a:endParaRPr>
              </a:p>
            </p:txBody>
          </p:sp>
        </mc:Choice>
        <mc:Fallback xmlns="">
          <p:sp>
            <p:nvSpPr>
              <p:cNvPr id="3" name="QB_5_BD.16_1#5caaa4c1f?pid=451edb483&amp;color=0,0,0&amp;vtp=1&amp;bbb=1"/>
              <p:cNvSpPr>
                <a:spLocks noRot="1" noChangeAspect="1" noMove="1" noResize="1" noEditPoints="1" noAdjustHandles="1" noChangeArrowheads="1" noChangeShapeType="1" noTextEdit="1"/>
              </p:cNvSpPr>
              <p:nvPr/>
            </p:nvSpPr>
            <p:spPr>
              <a:xfrm>
                <a:off x="612648" y="1121661"/>
                <a:ext cx="10963656" cy="3890899"/>
              </a:xfrm>
              <a:prstGeom prst="rect">
                <a:avLst/>
              </a:prstGeom>
              <a:blipFill>
                <a:blip r:embed="rId3"/>
                <a:stretch>
                  <a:fillRect l="-1724" r="-2503" b="-4702"/>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QB_5_AN.17_1#5caaa4c1f.blank?pid=451edb483&amp;color=0,0,0&amp;vpa=10&amp;vtp=1&amp;bbb=1"/>
              <p:cNvSpPr/>
              <p:nvPr/>
            </p:nvSpPr>
            <p:spPr>
              <a:xfrm>
                <a:off x="7960423" y="1188310"/>
                <a:ext cx="1258888" cy="350584"/>
              </a:xfrm>
              <a:prstGeom prst="rect">
                <a:avLst/>
              </a:prstGeom>
              <a:noFill/>
              <a:ln/>
            </p:spPr>
            <p:txBody>
              <a:bodyPr wrap="none" lIns="0" tIns="0" rIns="0" bIns="0" rtlCol="0" anchor="t"/>
              <a:lstStyle/>
              <a:p>
                <a:pPr algn="ctr" latinLnBrk="1">
                  <a:lnSpc>
                    <a:spcPts val="3000"/>
                  </a:lnSpc>
                </a:pPr>
                <a:r>
                  <a:rPr lang="en-US" altLang="zh-CN" sz="2400" b="1" i="0" dirty="0">
                    <a:solidFill>
                      <a:srgbClr val="FF0000"/>
                    </a:solidFill>
                    <a:latin typeface="Times New Roman" pitchFamily="34" charset="0"/>
                    <a:ea typeface="KaiTi" pitchFamily="34" charset="-122"/>
                    <a:cs typeface="Times New Roman" pitchFamily="34" charset="-120"/>
                  </a:rPr>
                  <a:t>电荷量</a:t>
                </a:r>
                <a14:m>
                  <m:oMath xmlns:m="http://schemas.openxmlformats.org/officeDocument/2006/math">
                    <m:r>
                      <a:rPr lang="en-US" altLang="zh-CN" sz="2400" b="1" i="0" dirty="0" smtClean="0">
                        <a:solidFill>
                          <a:srgbClr val="FF0000"/>
                        </a:solidFill>
                        <a:latin typeface="Cambria Math" panose="02040503050406030204" pitchFamily="18" charset="0"/>
                        <a:ea typeface="KaiTi" pitchFamily="34" charset="-122"/>
                        <a:cs typeface="Times New Roman" pitchFamily="34" charset="-120"/>
                      </a:rPr>
                      <m:t>𝒒</m:t>
                    </m:r>
                  </m:oMath>
                </a14:m>
                <a:r>
                  <a:rPr lang="en-US" altLang="zh-CN" sz="100" b="1" i="0" kern="0" spc="-99900" dirty="0">
                    <a:solidFill>
                      <a:srgbClr val="FFFFFF"/>
                    </a:solidFill>
                    <a:latin typeface="Times New Roman" pitchFamily="34" charset="0"/>
                    <a:ea typeface="KaiTi" pitchFamily="34" charset="-122"/>
                    <a:cs typeface="Times New Roman" pitchFamily="34" charset="-120"/>
                  </a:rPr>
                  <a:t> </a:t>
                </a:r>
                <a:endParaRPr lang="en-US" altLang="zh-CN" sz="2400" dirty="0"/>
              </a:p>
            </p:txBody>
          </p:sp>
        </mc:Choice>
        <mc:Fallback xmlns="">
          <p:sp>
            <p:nvSpPr>
              <p:cNvPr id="4" name="QB_5_AN.17_1#5caaa4c1f.blank?pid=451edb483&amp;color=0,0,0&amp;vpa=10&amp;vtp=1&amp;bbb=1"/>
              <p:cNvSpPr>
                <a:spLocks noRot="1" noChangeAspect="1" noMove="1" noResize="1" noEditPoints="1" noAdjustHandles="1" noChangeArrowheads="1" noChangeShapeType="1" noTextEdit="1"/>
              </p:cNvSpPr>
              <p:nvPr/>
            </p:nvSpPr>
            <p:spPr>
              <a:xfrm>
                <a:off x="7960423" y="1188310"/>
                <a:ext cx="1258888" cy="350584"/>
              </a:xfrm>
              <a:prstGeom prst="rect">
                <a:avLst/>
              </a:prstGeom>
              <a:blipFill>
                <a:blip r:embed="rId4"/>
                <a:stretch>
                  <a:fillRect l="-9223" t="-36842" r="-3398" b="-49123"/>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QB_5_AN.19_1#5caaa4c1f.blank?pid=451edb483&amp;color=0,0,0&amp;vpa=11&amp;vtp=1&amp;bbb=1&amp;rh=45.01"/>
              <p:cNvSpPr/>
              <p:nvPr/>
            </p:nvSpPr>
            <p:spPr>
              <a:xfrm>
                <a:off x="2739645" y="1808705"/>
                <a:ext cx="298450" cy="571627"/>
              </a:xfrm>
              <a:prstGeom prst="rect">
                <a:avLst/>
              </a:prstGeom>
              <a:noFill/>
              <a:ln/>
            </p:spPr>
            <p:txBody>
              <a:bodyPr wrap="none" lIns="0" tIns="0" rIns="0" bIns="0" rtlCol="0" anchor="t"/>
              <a:lstStyle/>
              <a:p>
                <a:pPr algn="ctr" latinLnBrk="1">
                  <a:lnSpc>
                    <a:spcPts val="4600"/>
                  </a:lnSpc>
                </a:pPr>
                <a14:m>
                  <m:oMath xmlns:m="http://schemas.openxmlformats.org/officeDocument/2006/math">
                    <m:f>
                      <m:fPr>
                        <m:ctrlPr>
                          <a:rPr lang="en-US" altLang="zh-CN" sz="2400" b="1" i="1" dirty="0" smtClean="0">
                            <a:solidFill>
                              <a:srgbClr val="FF0000"/>
                            </a:solidFill>
                            <a:latin typeface="Cambria Math" panose="02040503050406030204" pitchFamily="18" charset="0"/>
                            <a:ea typeface="KaiTi" pitchFamily="34" charset="-122"/>
                            <a:cs typeface="Times New Roman" pitchFamily="34" charset="-120"/>
                          </a:rPr>
                        </m:ctrlPr>
                      </m:fPr>
                      <m:num>
                        <m:r>
                          <a:rPr lang="en-US" altLang="zh-CN" sz="2400" b="1" i="0" dirty="0">
                            <a:solidFill>
                              <a:srgbClr val="FF0000"/>
                            </a:solidFill>
                            <a:latin typeface="Cambria Math" panose="02040503050406030204" pitchFamily="18" charset="0"/>
                            <a:ea typeface="KaiTi" pitchFamily="34" charset="-122"/>
                            <a:cs typeface="Times New Roman" pitchFamily="34" charset="-120"/>
                          </a:rPr>
                          <m:t>𝑭</m:t>
                        </m:r>
                      </m:num>
                      <m:den>
                        <m:r>
                          <a:rPr lang="en-US" altLang="zh-CN" sz="2400" b="1" i="0" dirty="0">
                            <a:solidFill>
                              <a:srgbClr val="FF0000"/>
                            </a:solidFill>
                            <a:latin typeface="Cambria Math" panose="02040503050406030204" pitchFamily="18" charset="0"/>
                            <a:ea typeface="KaiTi" pitchFamily="34" charset="-122"/>
                            <a:cs typeface="Times New Roman" pitchFamily="34" charset="-120"/>
                          </a:rPr>
                          <m:t>𝒒</m:t>
                        </m:r>
                      </m:den>
                    </m:f>
                  </m:oMath>
                </a14:m>
                <a:r>
                  <a:rPr lang="en-US" altLang="zh-CN" sz="100" b="1" i="0" kern="0" spc="-99900" dirty="0">
                    <a:solidFill>
                      <a:srgbClr val="FFFFFF"/>
                    </a:solidFill>
                    <a:latin typeface="Times New Roman" pitchFamily="34" charset="0"/>
                    <a:ea typeface="KaiTi" pitchFamily="34" charset="-122"/>
                    <a:cs typeface="Times New Roman" pitchFamily="34" charset="-120"/>
                  </a:rPr>
                  <a:t> </a:t>
                </a:r>
                <a:endParaRPr lang="en-US" altLang="zh-CN" sz="100" dirty="0"/>
              </a:p>
            </p:txBody>
          </p:sp>
        </mc:Choice>
        <mc:Fallback xmlns="">
          <p:sp>
            <p:nvSpPr>
              <p:cNvPr id="6" name="QB_5_AN.19_1#5caaa4c1f.blank?pid=451edb483&amp;color=0,0,0&amp;vpa=11&amp;vtp=1&amp;bbb=1&amp;rh=45.01"/>
              <p:cNvSpPr>
                <a:spLocks noRot="1" noChangeAspect="1" noMove="1" noResize="1" noEditPoints="1" noAdjustHandles="1" noChangeArrowheads="1" noChangeShapeType="1" noTextEdit="1"/>
              </p:cNvSpPr>
              <p:nvPr/>
            </p:nvSpPr>
            <p:spPr>
              <a:xfrm>
                <a:off x="2739645" y="1808705"/>
                <a:ext cx="298450" cy="571627"/>
              </a:xfrm>
              <a:prstGeom prst="rect">
                <a:avLst/>
              </a:prstGeom>
              <a:blipFill>
                <a:blip r:embed="rId5"/>
                <a:stretch>
                  <a:fillRect b="-3226"/>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QB_5_AN.21_1#5caaa4c1f.blank?pid=451edb483&amp;color=0,0,0&amp;vpa=12&amp;vtp=1&amp;bbb=1&amp;rh=41.46504"/>
              <p:cNvSpPr/>
              <p:nvPr/>
            </p:nvSpPr>
            <p:spPr>
              <a:xfrm>
                <a:off x="4327144" y="2707928"/>
                <a:ext cx="629920" cy="522161"/>
              </a:xfrm>
              <a:prstGeom prst="rect">
                <a:avLst/>
              </a:prstGeom>
              <a:noFill/>
              <a:ln/>
            </p:spPr>
            <p:txBody>
              <a:bodyPr wrap="none" lIns="0" tIns="0" rIns="0" bIns="0" rtlCol="0" anchor="t"/>
              <a:lstStyle/>
              <a:p>
                <a:pPr algn="ctr" latinLnBrk="1">
                  <a:lnSpc>
                    <a:spcPts val="4100"/>
                  </a:lnSpc>
                </a:pPr>
                <a14:m>
                  <m:oMath xmlns:m="http://schemas.openxmlformats.org/officeDocument/2006/math">
                    <m:r>
                      <a:rPr lang="en-US" altLang="zh-CN" sz="2400" b="1" i="0" dirty="0" smtClean="0">
                        <a:solidFill>
                          <a:srgbClr val="FF0000"/>
                        </a:solidFill>
                        <a:latin typeface="Cambria Math" panose="02040503050406030204" pitchFamily="18" charset="0"/>
                        <a:ea typeface="KaiTi" pitchFamily="34" charset="-122"/>
                        <a:cs typeface="Times New Roman" pitchFamily="34" charset="-120"/>
                      </a:rPr>
                      <m:t>𝒌</m:t>
                    </m:r>
                    <m:f>
                      <m:fPr>
                        <m:ctrlPr>
                          <a:rPr lang="en-US" altLang="zh-CN" sz="2400" b="1" i="1" dirty="0" smtClean="0">
                            <a:solidFill>
                              <a:srgbClr val="FF0000"/>
                            </a:solidFill>
                            <a:latin typeface="Cambria Math" panose="02040503050406030204" pitchFamily="18" charset="0"/>
                            <a:ea typeface="KaiTi" pitchFamily="34" charset="-122"/>
                            <a:cs typeface="Times New Roman" pitchFamily="34" charset="-120"/>
                          </a:rPr>
                        </m:ctrlPr>
                      </m:fPr>
                      <m:num>
                        <m:r>
                          <a:rPr lang="en-US" altLang="zh-CN" sz="2400" b="1" i="0" dirty="0">
                            <a:solidFill>
                              <a:srgbClr val="FF0000"/>
                            </a:solidFill>
                            <a:latin typeface="Cambria Math" panose="02040503050406030204" pitchFamily="18" charset="0"/>
                            <a:ea typeface="KaiTi" pitchFamily="34" charset="-122"/>
                            <a:cs typeface="Times New Roman" pitchFamily="34" charset="-120"/>
                          </a:rPr>
                          <m:t>𝑸</m:t>
                        </m:r>
                      </m:num>
                      <m:den>
                        <m:sSup>
                          <m:sSupPr>
                            <m:ctrlPr>
                              <a:rPr lang="en-US" altLang="zh-CN" sz="2400" b="1" i="1" dirty="0">
                                <a:solidFill>
                                  <a:srgbClr val="FF0000"/>
                                </a:solidFill>
                                <a:latin typeface="Cambria Math" panose="02040503050406030204" pitchFamily="18" charset="0"/>
                                <a:ea typeface="KaiTi" pitchFamily="34" charset="-122"/>
                                <a:cs typeface="Times New Roman" pitchFamily="34" charset="-120"/>
                              </a:rPr>
                            </m:ctrlPr>
                          </m:sSupPr>
                          <m:e>
                            <m:r>
                              <a:rPr lang="en-US" altLang="zh-CN" sz="2400" b="1" i="0" dirty="0">
                                <a:solidFill>
                                  <a:srgbClr val="FF0000"/>
                                </a:solidFill>
                                <a:latin typeface="Cambria Math" panose="02040503050406030204" pitchFamily="18" charset="0"/>
                                <a:ea typeface="KaiTi" pitchFamily="34" charset="-122"/>
                                <a:cs typeface="Times New Roman" pitchFamily="34" charset="-120"/>
                              </a:rPr>
                              <m:t>𝒓</m:t>
                            </m:r>
                          </m:e>
                          <m:sup>
                            <m:r>
                              <a:rPr lang="en-US" altLang="zh-CN" sz="2400" b="1" i="0" dirty="0">
                                <a:solidFill>
                                  <a:srgbClr val="FF0000"/>
                                </a:solidFill>
                                <a:latin typeface="Cambria Math" panose="02040503050406030204" pitchFamily="18" charset="0"/>
                                <a:ea typeface="KaiTi" pitchFamily="34" charset="-122"/>
                                <a:cs typeface="Times New Roman" pitchFamily="34" charset="-120"/>
                              </a:rPr>
                              <m:t>𝟐</m:t>
                            </m:r>
                          </m:sup>
                        </m:sSup>
                      </m:den>
                    </m:f>
                  </m:oMath>
                </a14:m>
                <a:r>
                  <a:rPr lang="en-US" altLang="zh-CN" sz="100" b="1" i="0" kern="0" spc="-99900" dirty="0">
                    <a:solidFill>
                      <a:srgbClr val="FFFFFF"/>
                    </a:solidFill>
                    <a:latin typeface="Times New Roman" pitchFamily="34" charset="0"/>
                    <a:ea typeface="KaiTi" pitchFamily="34" charset="-122"/>
                    <a:cs typeface="Times New Roman" pitchFamily="34" charset="-120"/>
                  </a:rPr>
                  <a:t> </a:t>
                </a:r>
                <a:endParaRPr lang="en-US" altLang="zh-CN" sz="100" dirty="0"/>
              </a:p>
            </p:txBody>
          </p:sp>
        </mc:Choice>
        <mc:Fallback xmlns="">
          <p:sp>
            <p:nvSpPr>
              <p:cNvPr id="8" name="QB_5_AN.21_1#5caaa4c1f.blank?pid=451edb483&amp;color=0,0,0&amp;vpa=12&amp;vtp=1&amp;bbb=1&amp;rh=41.46504"/>
              <p:cNvSpPr>
                <a:spLocks noRot="1" noChangeAspect="1" noMove="1" noResize="1" noEditPoints="1" noAdjustHandles="1" noChangeArrowheads="1" noChangeShapeType="1" noTextEdit="1"/>
              </p:cNvSpPr>
              <p:nvPr/>
            </p:nvSpPr>
            <p:spPr>
              <a:xfrm>
                <a:off x="4327144" y="2707928"/>
                <a:ext cx="629920" cy="522161"/>
              </a:xfrm>
              <a:prstGeom prst="rect">
                <a:avLst/>
              </a:prstGeom>
              <a:blipFill>
                <a:blip r:embed="rId6"/>
                <a:stretch>
                  <a:fillRect b="-1163"/>
                </a:stretch>
              </a:blipFill>
              <a:ln/>
            </p:spPr>
            <p:txBody>
              <a:bodyPr/>
              <a:lstStyle/>
              <a:p>
                <a:r>
                  <a:rPr lang="zh-CN" altLang="en-US">
                    <a:noFill/>
                  </a:rPr>
                  <a:t> </a:t>
                </a:r>
              </a:p>
            </p:txBody>
          </p:sp>
        </mc:Fallback>
      </mc:AlternateContent>
      <p:sp>
        <p:nvSpPr>
          <p:cNvPr id="10" name="QB_5_AN.23_1#5caaa4c1f.blank?pid=451edb483&amp;color=0,0,0&amp;vpa=13&amp;vtp=1&amp;bbb=1"/>
          <p:cNvSpPr/>
          <p:nvPr/>
        </p:nvSpPr>
        <p:spPr>
          <a:xfrm>
            <a:off x="2535904" y="3392421"/>
            <a:ext cx="1139825"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正电荷</a:t>
            </a:r>
            <a:endParaRPr lang="en-US" altLang="zh-CN" sz="2400" dirty="0">
              <a:solidFill>
                <a:srgbClr val="FF0000"/>
              </a:solidFill>
            </a:endParaRPr>
          </a:p>
        </p:txBody>
      </p:sp>
      <p:sp>
        <p:nvSpPr>
          <p:cNvPr id="12" name="QB_5_AN.25_1#5caaa4c1f.blank?pid=451edb483&amp;color=0,0,0&amp;vpa=14&amp;vtp=1&amp;bbb=1"/>
          <p:cNvSpPr/>
          <p:nvPr/>
        </p:nvSpPr>
        <p:spPr>
          <a:xfrm>
            <a:off x="3372516" y="4488431"/>
            <a:ext cx="1752600"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平行四边形</a:t>
            </a:r>
            <a:endParaRPr lang="en-US" altLang="zh-CN" sz="2400" dirty="0">
              <a:solidFill>
                <a:srgbClr val="FF0000"/>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wipe(left)">
                                      <p:cBhvr>
                                        <p:cTn id="23" dur="500"/>
                                        <p:tgtEl>
                                          <p:spTgt spid="8">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left)">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bg/>
                                          </p:spTgt>
                                        </p:tgtEl>
                                        <p:attrNameLst>
                                          <p:attrName>style.visibility</p:attrName>
                                        </p:attrNameLst>
                                      </p:cBhvr>
                                      <p:to>
                                        <p:strVal val="visible"/>
                                      </p:to>
                                    </p:set>
                                    <p:animEffect transition="in" filter="wipe(left)">
                                      <p:cBhvr>
                                        <p:cTn id="31" dur="500"/>
                                        <p:tgtEl>
                                          <p:spTgt spid="10">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left)">
                                      <p:cBhvr>
                                        <p:cTn id="34" dur="500"/>
                                        <p:tgtEl>
                                          <p:spTgt spid="1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bg/>
                                          </p:spTgt>
                                        </p:tgtEl>
                                        <p:attrNameLst>
                                          <p:attrName>style.visibility</p:attrName>
                                        </p:attrNameLst>
                                      </p:cBhvr>
                                      <p:to>
                                        <p:strVal val="visible"/>
                                      </p:to>
                                    </p:set>
                                    <p:animEffect transition="in" filter="wipe(left)">
                                      <p:cBhvr>
                                        <p:cTn id="39" dur="500"/>
                                        <p:tgtEl>
                                          <p:spTgt spid="12">
                                            <p:bg/>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wipe(left)">
                                      <p:cBhvr>
                                        <p:cTn id="4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P spid="8" grpId="0" build="p" animBg="1"/>
      <p:bldP spid="10" grpId="0" build="p" animBg="1"/>
      <p:bldP spid="12" grpId="0" build="p" animBg="1"/>
    </p:bldLst>
  </p:timing>
</p:sld>
</file>

<file path=ppt/theme/theme1.xml><?xml version="1.0" encoding="utf-8"?>
<a:theme xmlns:a="http://schemas.openxmlformats.org/drawingml/2006/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2115</Words>
  <Application>Microsoft Office PowerPoint</Application>
  <PresentationFormat>宽屏</PresentationFormat>
  <Paragraphs>388</Paragraphs>
  <Slides>43</Slides>
  <Notes>43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43</vt:i4>
      </vt:variant>
    </vt:vector>
  </HeadingPairs>
  <TitlesOfParts>
    <vt:vector size="50" baseType="lpstr">
      <vt:lpstr>SimSun</vt:lpstr>
      <vt:lpstr>微软雅黑</vt:lpstr>
      <vt:lpstr>Arial</vt:lpstr>
      <vt:lpstr>Calibri</vt:lpstr>
      <vt:lpstr>Cambria Math</vt:lpstr>
      <vt:lpstr>Times New Roman</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青 青</cp:lastModifiedBy>
  <cp:revision>3</cp:revision>
  <dcterms:created xsi:type="dcterms:W3CDTF">2025-01-22T10:08:06Z</dcterms:created>
  <dcterms:modified xsi:type="dcterms:W3CDTF">2025-01-24T02:33:56Z</dcterms:modified>
  <cp:category/>
  <cp:contentStatus/>
</cp:coreProperties>
</file>